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61" r:id="rId2"/>
    <p:sldId id="264" r:id="rId3"/>
    <p:sldId id="269" r:id="rId4"/>
    <p:sldId id="271" r:id="rId5"/>
    <p:sldId id="270" r:id="rId6"/>
    <p:sldId id="274" r:id="rId7"/>
    <p:sldId id="266" r:id="rId8"/>
    <p:sldId id="277" r:id="rId9"/>
    <p:sldId id="278" r:id="rId10"/>
    <p:sldId id="291" r:id="rId11"/>
    <p:sldId id="292" r:id="rId12"/>
    <p:sldId id="294" r:id="rId13"/>
    <p:sldId id="295" r:id="rId14"/>
    <p:sldId id="280" r:id="rId15"/>
    <p:sldId id="290" r:id="rId16"/>
    <p:sldId id="288" r:id="rId17"/>
    <p:sldId id="289" r:id="rId18"/>
  </p:sldIdLst>
  <p:sldSz cx="12192000" cy="6858000"/>
  <p:notesSz cx="7099300" cy="10234613"/>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425"/>
    <a:srgbClr val="FFFF99"/>
    <a:srgbClr val="9A2424"/>
    <a:srgbClr val="2CBEFD"/>
    <a:srgbClr val="FF3399"/>
    <a:srgbClr val="16557F"/>
    <a:srgbClr val="0B83CF"/>
    <a:srgbClr val="1010C6"/>
    <a:srgbClr val="548280"/>
    <a:srgbClr val="E1D3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9" autoAdjust="0"/>
    <p:restoredTop sz="94660" autoAdjust="0"/>
  </p:normalViewPr>
  <p:slideViewPr>
    <p:cSldViewPr snapToGrid="0">
      <p:cViewPr>
        <p:scale>
          <a:sx n="100" d="100"/>
          <a:sy n="100" d="100"/>
        </p:scale>
        <p:origin x="-7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34F4D-D042-4C22-AF4F-2375E4566097}" type="doc">
      <dgm:prSet loTypeId="urn:microsoft.com/office/officeart/2005/8/layout/bProcess3" loCatId="process" qsTypeId="urn:microsoft.com/office/officeart/2005/8/quickstyle/3d9" qsCatId="3D" csTypeId="urn:microsoft.com/office/officeart/2005/8/colors/accent1_2" csCatId="accent1" phldr="1"/>
      <dgm:spPr/>
      <dgm:t>
        <a:bodyPr/>
        <a:lstStyle/>
        <a:p>
          <a:endParaRPr lang="zh-CN" altLang="en-US"/>
        </a:p>
      </dgm:t>
    </dgm:pt>
    <dgm:pt modelId="{140C1CC1-814A-4E32-99AC-0F5E4A36D45B}">
      <dgm:prSet phldrT="[文本]"/>
      <dgm:spPr/>
      <dgm:t>
        <a:bodyPr/>
        <a:lstStyle/>
        <a:p>
          <a:pPr algn="ctr"/>
          <a:r>
            <a:rPr lang="en-US" dirty="0" smtClean="0"/>
            <a:t>1.  </a:t>
          </a:r>
          <a:r>
            <a:rPr lang="zh-CN" dirty="0" smtClean="0"/>
            <a:t>填写</a:t>
          </a:r>
          <a:r>
            <a:rPr lang="en-US" altLang="zh-CN" dirty="0" smtClean="0"/>
            <a:t>《</a:t>
          </a:r>
          <a:r>
            <a:rPr lang="zh-CN" altLang="en-US" dirty="0" smtClean="0"/>
            <a:t>报名</a:t>
          </a:r>
          <a:r>
            <a:rPr lang="zh-CN" dirty="0" smtClean="0"/>
            <a:t>申请表</a:t>
          </a:r>
          <a:r>
            <a:rPr lang="en-US" altLang="zh-CN" dirty="0" smtClean="0"/>
            <a:t>》</a:t>
          </a:r>
          <a:endParaRPr lang="zh-CN" altLang="en-US" dirty="0"/>
        </a:p>
      </dgm:t>
    </dgm:pt>
    <dgm:pt modelId="{D7B4624F-2E98-4851-95E1-53D1F54C81D2}" type="parTrans" cxnId="{B19FA3D9-18DC-4CF2-AF42-7219B3C7AC3F}">
      <dgm:prSet/>
      <dgm:spPr/>
      <dgm:t>
        <a:bodyPr/>
        <a:lstStyle/>
        <a:p>
          <a:endParaRPr lang="zh-CN" altLang="en-US"/>
        </a:p>
      </dgm:t>
    </dgm:pt>
    <dgm:pt modelId="{165C4DE8-F47D-433D-A21E-7C64B19037AE}" type="sibTrans" cxnId="{B19FA3D9-18DC-4CF2-AF42-7219B3C7AC3F}">
      <dgm:prSet/>
      <dgm:spPr/>
      <dgm:t>
        <a:bodyPr/>
        <a:lstStyle/>
        <a:p>
          <a:endParaRPr lang="zh-CN" altLang="en-US"/>
        </a:p>
      </dgm:t>
    </dgm:pt>
    <dgm:pt modelId="{FFD58AE4-2A57-45FC-969D-118DF7C3D64A}">
      <dgm:prSet phldrT="[文本]"/>
      <dgm:spPr/>
      <dgm:t>
        <a:bodyPr/>
        <a:lstStyle/>
        <a:p>
          <a:pPr algn="ctr"/>
          <a:r>
            <a:rPr lang="en-US" dirty="0" smtClean="0"/>
            <a:t>2.  </a:t>
          </a:r>
          <a:r>
            <a:rPr lang="zh-CN" dirty="0" smtClean="0"/>
            <a:t>交付定金</a:t>
          </a:r>
          <a:endParaRPr lang="zh-CN" altLang="en-US" dirty="0"/>
        </a:p>
      </dgm:t>
    </dgm:pt>
    <dgm:pt modelId="{B83C3F0C-1DB0-4DA4-B4A0-8E2088B78C86}" type="parTrans" cxnId="{344B69D3-938E-4BBF-BAE0-98A7F5C731AF}">
      <dgm:prSet/>
      <dgm:spPr/>
      <dgm:t>
        <a:bodyPr/>
        <a:lstStyle/>
        <a:p>
          <a:endParaRPr lang="zh-CN" altLang="en-US"/>
        </a:p>
      </dgm:t>
    </dgm:pt>
    <dgm:pt modelId="{47998BCE-3717-4297-868E-BFD4E50844D4}" type="sibTrans" cxnId="{344B69D3-938E-4BBF-BAE0-98A7F5C731AF}">
      <dgm:prSet/>
      <dgm:spPr/>
      <dgm:t>
        <a:bodyPr/>
        <a:lstStyle/>
        <a:p>
          <a:endParaRPr lang="zh-CN" altLang="en-US" dirty="0"/>
        </a:p>
      </dgm:t>
    </dgm:pt>
    <dgm:pt modelId="{C945F2E4-8C10-4F91-A4C2-47015C11DE4E}">
      <dgm:prSet phldrT="[文本]"/>
      <dgm:spPr/>
      <dgm:t>
        <a:bodyPr/>
        <a:lstStyle/>
        <a:p>
          <a:r>
            <a:rPr lang="en-US" dirty="0" smtClean="0"/>
            <a:t>3</a:t>
          </a:r>
          <a:r>
            <a:rPr lang="en-US" altLang="zh-CN" dirty="0" smtClean="0"/>
            <a:t>. </a:t>
          </a:r>
          <a:r>
            <a:rPr lang="zh-CN" dirty="0" smtClean="0"/>
            <a:t>操作阶段（签证、展品运输、展位搭建）</a:t>
          </a:r>
          <a:endParaRPr lang="zh-CN" altLang="en-US" dirty="0"/>
        </a:p>
      </dgm:t>
    </dgm:pt>
    <dgm:pt modelId="{14598CAE-FDB4-43BC-83E9-822A33FD961F}" type="parTrans" cxnId="{8BAA8F6D-D286-4753-9EFA-A575D2EA583F}">
      <dgm:prSet/>
      <dgm:spPr/>
      <dgm:t>
        <a:bodyPr/>
        <a:lstStyle/>
        <a:p>
          <a:endParaRPr lang="zh-CN" altLang="en-US"/>
        </a:p>
      </dgm:t>
    </dgm:pt>
    <dgm:pt modelId="{E8A0E05C-5E6C-47BF-9FE1-9584D627A963}" type="sibTrans" cxnId="{8BAA8F6D-D286-4753-9EFA-A575D2EA583F}">
      <dgm:prSet/>
      <dgm:spPr/>
      <dgm:t>
        <a:bodyPr/>
        <a:lstStyle/>
        <a:p>
          <a:endParaRPr lang="zh-CN" altLang="en-US"/>
        </a:p>
      </dgm:t>
    </dgm:pt>
    <dgm:pt modelId="{1741D1A1-9197-44FB-94AE-861AE247A9E4}">
      <dgm:prSet phldrT="[文本]"/>
      <dgm:spPr/>
      <dgm:t>
        <a:bodyPr/>
        <a:lstStyle/>
        <a:p>
          <a:r>
            <a:rPr lang="en-US" dirty="0" smtClean="0"/>
            <a:t>4</a:t>
          </a:r>
          <a:r>
            <a:rPr lang="en-US" altLang="zh-CN" dirty="0" smtClean="0"/>
            <a:t>. </a:t>
          </a:r>
          <a:r>
            <a:rPr lang="zh-CN" dirty="0" smtClean="0"/>
            <a:t>交清余款</a:t>
          </a:r>
          <a:endParaRPr lang="zh-CN" altLang="en-US" dirty="0"/>
        </a:p>
      </dgm:t>
    </dgm:pt>
    <dgm:pt modelId="{FFC441EF-B51A-4B39-BAC8-26C3A8C1F5B7}" type="parTrans" cxnId="{EDC4275F-56C8-44D2-A51E-61FA120B72D5}">
      <dgm:prSet/>
      <dgm:spPr/>
      <dgm:t>
        <a:bodyPr/>
        <a:lstStyle/>
        <a:p>
          <a:endParaRPr lang="zh-CN" altLang="en-US"/>
        </a:p>
      </dgm:t>
    </dgm:pt>
    <dgm:pt modelId="{FD6DD04F-A195-4ABB-ADD2-1D8B5CE7D3B0}" type="sibTrans" cxnId="{EDC4275F-56C8-44D2-A51E-61FA120B72D5}">
      <dgm:prSet/>
      <dgm:spPr/>
      <dgm:t>
        <a:bodyPr/>
        <a:lstStyle/>
        <a:p>
          <a:endParaRPr lang="zh-CN" altLang="en-US"/>
        </a:p>
      </dgm:t>
    </dgm:pt>
    <dgm:pt modelId="{50FC6AD6-FCAE-4C3D-A83B-F7B21D794D02}">
      <dgm:prSet phldrT="[文本]"/>
      <dgm:spPr/>
      <dgm:t>
        <a:bodyPr/>
        <a:lstStyle/>
        <a:p>
          <a:r>
            <a:rPr lang="en-US" dirty="0" smtClean="0"/>
            <a:t>5</a:t>
          </a:r>
          <a:r>
            <a:rPr lang="en-US" altLang="zh-CN" dirty="0" smtClean="0"/>
            <a:t>. </a:t>
          </a:r>
          <a:r>
            <a:rPr lang="zh-CN" dirty="0" smtClean="0"/>
            <a:t>出团</a:t>
          </a:r>
          <a:endParaRPr lang="zh-CN" altLang="en-US" dirty="0"/>
        </a:p>
      </dgm:t>
    </dgm:pt>
    <dgm:pt modelId="{9C170244-6EE7-4FF7-9EEA-DFF769163B06}" type="parTrans" cxnId="{362C5C4A-E2A9-45A1-9A9C-CB3A706D0D60}">
      <dgm:prSet/>
      <dgm:spPr/>
      <dgm:t>
        <a:bodyPr/>
        <a:lstStyle/>
        <a:p>
          <a:endParaRPr lang="zh-CN" altLang="en-US"/>
        </a:p>
      </dgm:t>
    </dgm:pt>
    <dgm:pt modelId="{8D113197-A4B0-4EE5-AD90-C04A0E5338F1}" type="sibTrans" cxnId="{362C5C4A-E2A9-45A1-9A9C-CB3A706D0D60}">
      <dgm:prSet/>
      <dgm:spPr/>
      <dgm:t>
        <a:bodyPr/>
        <a:lstStyle/>
        <a:p>
          <a:endParaRPr lang="zh-CN" altLang="en-US"/>
        </a:p>
      </dgm:t>
    </dgm:pt>
    <dgm:pt modelId="{48EFAE66-A891-4B52-972B-F5DEA812099E}">
      <dgm:prSet/>
      <dgm:spPr/>
      <dgm:t>
        <a:bodyPr/>
        <a:lstStyle/>
        <a:p>
          <a:r>
            <a:rPr lang="en-US" dirty="0" smtClean="0"/>
            <a:t>6</a:t>
          </a:r>
          <a:r>
            <a:rPr lang="en-US" altLang="zh-CN" dirty="0" smtClean="0"/>
            <a:t>. </a:t>
          </a:r>
          <a:r>
            <a:rPr lang="zh-CN" altLang="en-US" dirty="0" smtClean="0"/>
            <a:t>回国后开具发票</a:t>
          </a:r>
          <a:endParaRPr lang="zh-CN" altLang="en-US" dirty="0"/>
        </a:p>
      </dgm:t>
    </dgm:pt>
    <dgm:pt modelId="{715EEDE8-CA87-4F65-AAF5-B4BED987FA68}" type="parTrans" cxnId="{DC432F22-AF79-4509-ABA4-EE21984AFEE9}">
      <dgm:prSet/>
      <dgm:spPr/>
      <dgm:t>
        <a:bodyPr/>
        <a:lstStyle/>
        <a:p>
          <a:endParaRPr lang="zh-CN" altLang="en-US"/>
        </a:p>
      </dgm:t>
    </dgm:pt>
    <dgm:pt modelId="{D148FED9-F288-4098-9D25-9855EFB517A5}" type="sibTrans" cxnId="{DC432F22-AF79-4509-ABA4-EE21984AFEE9}">
      <dgm:prSet/>
      <dgm:spPr/>
      <dgm:t>
        <a:bodyPr/>
        <a:lstStyle/>
        <a:p>
          <a:endParaRPr lang="zh-CN" altLang="en-US"/>
        </a:p>
      </dgm:t>
    </dgm:pt>
    <dgm:pt modelId="{808B6C8D-7CEE-4E36-8011-8F1DF1D1F816}" type="pres">
      <dgm:prSet presAssocID="{5AF34F4D-D042-4C22-AF4F-2375E4566097}" presName="Name0" presStyleCnt="0">
        <dgm:presLayoutVars>
          <dgm:dir/>
          <dgm:resizeHandles val="exact"/>
        </dgm:presLayoutVars>
      </dgm:prSet>
      <dgm:spPr/>
      <dgm:t>
        <a:bodyPr/>
        <a:lstStyle/>
        <a:p>
          <a:endParaRPr lang="zh-CN" altLang="en-US"/>
        </a:p>
      </dgm:t>
    </dgm:pt>
    <dgm:pt modelId="{39E192EE-8B13-451E-B28F-A7BAD2848C7F}" type="pres">
      <dgm:prSet presAssocID="{140C1CC1-814A-4E32-99AC-0F5E4A36D45B}" presName="node" presStyleLbl="node1" presStyleIdx="0" presStyleCnt="6" custScaleX="123731">
        <dgm:presLayoutVars>
          <dgm:bulletEnabled val="1"/>
        </dgm:presLayoutVars>
      </dgm:prSet>
      <dgm:spPr/>
      <dgm:t>
        <a:bodyPr/>
        <a:lstStyle/>
        <a:p>
          <a:endParaRPr lang="zh-CN" altLang="en-US"/>
        </a:p>
      </dgm:t>
    </dgm:pt>
    <dgm:pt modelId="{88CE4465-3E9B-4930-8C4C-801A3B2C3D85}" type="pres">
      <dgm:prSet presAssocID="{165C4DE8-F47D-433D-A21E-7C64B19037AE}" presName="sibTrans" presStyleLbl="sibTrans1D1" presStyleIdx="0" presStyleCnt="5"/>
      <dgm:spPr/>
      <dgm:t>
        <a:bodyPr/>
        <a:lstStyle/>
        <a:p>
          <a:endParaRPr lang="zh-CN" altLang="en-US"/>
        </a:p>
      </dgm:t>
    </dgm:pt>
    <dgm:pt modelId="{3E29D9B9-059D-4E1B-B017-0708BAC459B6}" type="pres">
      <dgm:prSet presAssocID="{165C4DE8-F47D-433D-A21E-7C64B19037AE}" presName="connectorText" presStyleLbl="sibTrans1D1" presStyleIdx="0" presStyleCnt="5"/>
      <dgm:spPr/>
      <dgm:t>
        <a:bodyPr/>
        <a:lstStyle/>
        <a:p>
          <a:endParaRPr lang="zh-CN" altLang="en-US"/>
        </a:p>
      </dgm:t>
    </dgm:pt>
    <dgm:pt modelId="{E234EA36-61EA-455E-8B68-B2B9CCF14673}" type="pres">
      <dgm:prSet presAssocID="{FFD58AE4-2A57-45FC-969D-118DF7C3D64A}" presName="node" presStyleLbl="node1" presStyleIdx="1" presStyleCnt="6">
        <dgm:presLayoutVars>
          <dgm:bulletEnabled val="1"/>
        </dgm:presLayoutVars>
      </dgm:prSet>
      <dgm:spPr/>
      <dgm:t>
        <a:bodyPr/>
        <a:lstStyle/>
        <a:p>
          <a:endParaRPr lang="zh-CN" altLang="en-US"/>
        </a:p>
      </dgm:t>
    </dgm:pt>
    <dgm:pt modelId="{24A6CCA8-4AE9-4656-9470-E82C401B60D6}" type="pres">
      <dgm:prSet presAssocID="{47998BCE-3717-4297-868E-BFD4E50844D4}" presName="sibTrans" presStyleLbl="sibTrans1D1" presStyleIdx="1" presStyleCnt="5"/>
      <dgm:spPr/>
      <dgm:t>
        <a:bodyPr/>
        <a:lstStyle/>
        <a:p>
          <a:endParaRPr lang="zh-CN" altLang="en-US"/>
        </a:p>
      </dgm:t>
    </dgm:pt>
    <dgm:pt modelId="{3D6AE964-ED28-40A8-BD53-0D1B4085AB05}" type="pres">
      <dgm:prSet presAssocID="{47998BCE-3717-4297-868E-BFD4E50844D4}" presName="connectorText" presStyleLbl="sibTrans1D1" presStyleIdx="1" presStyleCnt="5"/>
      <dgm:spPr/>
      <dgm:t>
        <a:bodyPr/>
        <a:lstStyle/>
        <a:p>
          <a:endParaRPr lang="zh-CN" altLang="en-US"/>
        </a:p>
      </dgm:t>
    </dgm:pt>
    <dgm:pt modelId="{9A11C146-73B5-4F63-890E-CC369832C086}" type="pres">
      <dgm:prSet presAssocID="{C945F2E4-8C10-4F91-A4C2-47015C11DE4E}" presName="node" presStyleLbl="node1" presStyleIdx="2" presStyleCnt="6" custScaleX="115158">
        <dgm:presLayoutVars>
          <dgm:bulletEnabled val="1"/>
        </dgm:presLayoutVars>
      </dgm:prSet>
      <dgm:spPr/>
      <dgm:t>
        <a:bodyPr/>
        <a:lstStyle/>
        <a:p>
          <a:endParaRPr lang="zh-CN" altLang="en-US"/>
        </a:p>
      </dgm:t>
    </dgm:pt>
    <dgm:pt modelId="{AD551684-5A9B-425D-A206-08EEF0F78AE3}" type="pres">
      <dgm:prSet presAssocID="{E8A0E05C-5E6C-47BF-9FE1-9584D627A963}" presName="sibTrans" presStyleLbl="sibTrans1D1" presStyleIdx="2" presStyleCnt="5"/>
      <dgm:spPr/>
      <dgm:t>
        <a:bodyPr/>
        <a:lstStyle/>
        <a:p>
          <a:endParaRPr lang="zh-CN" altLang="en-US"/>
        </a:p>
      </dgm:t>
    </dgm:pt>
    <dgm:pt modelId="{21706048-A341-4362-99F9-09030437E22F}" type="pres">
      <dgm:prSet presAssocID="{E8A0E05C-5E6C-47BF-9FE1-9584D627A963}" presName="connectorText" presStyleLbl="sibTrans1D1" presStyleIdx="2" presStyleCnt="5"/>
      <dgm:spPr/>
      <dgm:t>
        <a:bodyPr/>
        <a:lstStyle/>
        <a:p>
          <a:endParaRPr lang="zh-CN" altLang="en-US"/>
        </a:p>
      </dgm:t>
    </dgm:pt>
    <dgm:pt modelId="{CB12A2A8-BD6A-4227-8176-A3C5144AB235}" type="pres">
      <dgm:prSet presAssocID="{1741D1A1-9197-44FB-94AE-861AE247A9E4}" presName="node" presStyleLbl="node1" presStyleIdx="3" presStyleCnt="6">
        <dgm:presLayoutVars>
          <dgm:bulletEnabled val="1"/>
        </dgm:presLayoutVars>
      </dgm:prSet>
      <dgm:spPr/>
      <dgm:t>
        <a:bodyPr/>
        <a:lstStyle/>
        <a:p>
          <a:endParaRPr lang="zh-CN" altLang="en-US"/>
        </a:p>
      </dgm:t>
    </dgm:pt>
    <dgm:pt modelId="{48B1D3E5-2213-4550-9F82-E4A21DC705C2}" type="pres">
      <dgm:prSet presAssocID="{FD6DD04F-A195-4ABB-ADD2-1D8B5CE7D3B0}" presName="sibTrans" presStyleLbl="sibTrans1D1" presStyleIdx="3" presStyleCnt="5"/>
      <dgm:spPr/>
      <dgm:t>
        <a:bodyPr/>
        <a:lstStyle/>
        <a:p>
          <a:endParaRPr lang="zh-CN" altLang="en-US"/>
        </a:p>
      </dgm:t>
    </dgm:pt>
    <dgm:pt modelId="{464A52CE-7241-46FF-8568-F53B50DCCD2F}" type="pres">
      <dgm:prSet presAssocID="{FD6DD04F-A195-4ABB-ADD2-1D8B5CE7D3B0}" presName="connectorText" presStyleLbl="sibTrans1D1" presStyleIdx="3" presStyleCnt="5"/>
      <dgm:spPr/>
      <dgm:t>
        <a:bodyPr/>
        <a:lstStyle/>
        <a:p>
          <a:endParaRPr lang="zh-CN" altLang="en-US"/>
        </a:p>
      </dgm:t>
    </dgm:pt>
    <dgm:pt modelId="{B9A2EAD2-32DA-4A92-8265-DBAA46C1D9D7}" type="pres">
      <dgm:prSet presAssocID="{50FC6AD6-FCAE-4C3D-A83B-F7B21D794D02}" presName="node" presStyleLbl="node1" presStyleIdx="4" presStyleCnt="6">
        <dgm:presLayoutVars>
          <dgm:bulletEnabled val="1"/>
        </dgm:presLayoutVars>
      </dgm:prSet>
      <dgm:spPr/>
      <dgm:t>
        <a:bodyPr/>
        <a:lstStyle/>
        <a:p>
          <a:endParaRPr lang="zh-CN" altLang="en-US"/>
        </a:p>
      </dgm:t>
    </dgm:pt>
    <dgm:pt modelId="{12626A7B-4D57-49F9-8D42-0FB06ED19744}" type="pres">
      <dgm:prSet presAssocID="{8D113197-A4B0-4EE5-AD90-C04A0E5338F1}" presName="sibTrans" presStyleLbl="sibTrans1D1" presStyleIdx="4" presStyleCnt="5"/>
      <dgm:spPr/>
      <dgm:t>
        <a:bodyPr/>
        <a:lstStyle/>
        <a:p>
          <a:endParaRPr lang="zh-CN" altLang="en-US"/>
        </a:p>
      </dgm:t>
    </dgm:pt>
    <dgm:pt modelId="{F92F4F9F-84F1-4617-84D2-FDB4E54004B1}" type="pres">
      <dgm:prSet presAssocID="{8D113197-A4B0-4EE5-AD90-C04A0E5338F1}" presName="connectorText" presStyleLbl="sibTrans1D1" presStyleIdx="4" presStyleCnt="5"/>
      <dgm:spPr/>
      <dgm:t>
        <a:bodyPr/>
        <a:lstStyle/>
        <a:p>
          <a:endParaRPr lang="zh-CN" altLang="en-US"/>
        </a:p>
      </dgm:t>
    </dgm:pt>
    <dgm:pt modelId="{EBBC2C5F-F89D-401A-987F-47408729872C}" type="pres">
      <dgm:prSet presAssocID="{48EFAE66-A891-4B52-972B-F5DEA812099E}" presName="node" presStyleLbl="node1" presStyleIdx="5" presStyleCnt="6" custScaleX="110231">
        <dgm:presLayoutVars>
          <dgm:bulletEnabled val="1"/>
        </dgm:presLayoutVars>
      </dgm:prSet>
      <dgm:spPr/>
      <dgm:t>
        <a:bodyPr/>
        <a:lstStyle/>
        <a:p>
          <a:endParaRPr lang="zh-CN" altLang="en-US"/>
        </a:p>
      </dgm:t>
    </dgm:pt>
  </dgm:ptLst>
  <dgm:cxnLst>
    <dgm:cxn modelId="{82F8BAA5-0018-49C8-8539-B82C6307FC83}" type="presOf" srcId="{1741D1A1-9197-44FB-94AE-861AE247A9E4}" destId="{CB12A2A8-BD6A-4227-8176-A3C5144AB235}" srcOrd="0" destOrd="0" presId="urn:microsoft.com/office/officeart/2005/8/layout/bProcess3"/>
    <dgm:cxn modelId="{F163BC6E-1721-41C4-B4D5-30CCF30EA82C}" type="presOf" srcId="{47998BCE-3717-4297-868E-BFD4E50844D4}" destId="{3D6AE964-ED28-40A8-BD53-0D1B4085AB05}" srcOrd="1" destOrd="0" presId="urn:microsoft.com/office/officeart/2005/8/layout/bProcess3"/>
    <dgm:cxn modelId="{C83BDC13-7B9F-4DFB-8EE3-D78B02E2DC68}" type="presOf" srcId="{FD6DD04F-A195-4ABB-ADD2-1D8B5CE7D3B0}" destId="{48B1D3E5-2213-4550-9F82-E4A21DC705C2}" srcOrd="0" destOrd="0" presId="urn:microsoft.com/office/officeart/2005/8/layout/bProcess3"/>
    <dgm:cxn modelId="{1E27188B-B6FD-474D-B77E-D2F4B82D0079}" type="presOf" srcId="{E8A0E05C-5E6C-47BF-9FE1-9584D627A963}" destId="{21706048-A341-4362-99F9-09030437E22F}" srcOrd="1" destOrd="0" presId="urn:microsoft.com/office/officeart/2005/8/layout/bProcess3"/>
    <dgm:cxn modelId="{51BCE2EF-051B-407F-B36C-E936262F211C}" type="presOf" srcId="{165C4DE8-F47D-433D-A21E-7C64B19037AE}" destId="{88CE4465-3E9B-4930-8C4C-801A3B2C3D85}" srcOrd="0" destOrd="0" presId="urn:microsoft.com/office/officeart/2005/8/layout/bProcess3"/>
    <dgm:cxn modelId="{0A3E1882-2FD4-48F2-865C-B5EF2744B55F}" type="presOf" srcId="{48EFAE66-A891-4B52-972B-F5DEA812099E}" destId="{EBBC2C5F-F89D-401A-987F-47408729872C}" srcOrd="0" destOrd="0" presId="urn:microsoft.com/office/officeart/2005/8/layout/bProcess3"/>
    <dgm:cxn modelId="{79BA62B5-3698-41D9-A009-A11FD1BA1C77}" type="presOf" srcId="{50FC6AD6-FCAE-4C3D-A83B-F7B21D794D02}" destId="{B9A2EAD2-32DA-4A92-8265-DBAA46C1D9D7}" srcOrd="0" destOrd="0" presId="urn:microsoft.com/office/officeart/2005/8/layout/bProcess3"/>
    <dgm:cxn modelId="{018F1620-40F6-4CBB-BB54-3FEA328404C8}" type="presOf" srcId="{E8A0E05C-5E6C-47BF-9FE1-9584D627A963}" destId="{AD551684-5A9B-425D-A206-08EEF0F78AE3}" srcOrd="0" destOrd="0" presId="urn:microsoft.com/office/officeart/2005/8/layout/bProcess3"/>
    <dgm:cxn modelId="{EDC4275F-56C8-44D2-A51E-61FA120B72D5}" srcId="{5AF34F4D-D042-4C22-AF4F-2375E4566097}" destId="{1741D1A1-9197-44FB-94AE-861AE247A9E4}" srcOrd="3" destOrd="0" parTransId="{FFC441EF-B51A-4B39-BAC8-26C3A8C1F5B7}" sibTransId="{FD6DD04F-A195-4ABB-ADD2-1D8B5CE7D3B0}"/>
    <dgm:cxn modelId="{8BAA8F6D-D286-4753-9EFA-A575D2EA583F}" srcId="{5AF34F4D-D042-4C22-AF4F-2375E4566097}" destId="{C945F2E4-8C10-4F91-A4C2-47015C11DE4E}" srcOrd="2" destOrd="0" parTransId="{14598CAE-FDB4-43BC-83E9-822A33FD961F}" sibTransId="{E8A0E05C-5E6C-47BF-9FE1-9584D627A963}"/>
    <dgm:cxn modelId="{E22A6626-E19B-4663-BD29-BDF18B932574}" type="presOf" srcId="{165C4DE8-F47D-433D-A21E-7C64B19037AE}" destId="{3E29D9B9-059D-4E1B-B017-0708BAC459B6}" srcOrd="1" destOrd="0" presId="urn:microsoft.com/office/officeart/2005/8/layout/bProcess3"/>
    <dgm:cxn modelId="{DC432F22-AF79-4509-ABA4-EE21984AFEE9}" srcId="{5AF34F4D-D042-4C22-AF4F-2375E4566097}" destId="{48EFAE66-A891-4B52-972B-F5DEA812099E}" srcOrd="5" destOrd="0" parTransId="{715EEDE8-CA87-4F65-AAF5-B4BED987FA68}" sibTransId="{D148FED9-F288-4098-9D25-9855EFB517A5}"/>
    <dgm:cxn modelId="{362C5C4A-E2A9-45A1-9A9C-CB3A706D0D60}" srcId="{5AF34F4D-D042-4C22-AF4F-2375E4566097}" destId="{50FC6AD6-FCAE-4C3D-A83B-F7B21D794D02}" srcOrd="4" destOrd="0" parTransId="{9C170244-6EE7-4FF7-9EEA-DFF769163B06}" sibTransId="{8D113197-A4B0-4EE5-AD90-C04A0E5338F1}"/>
    <dgm:cxn modelId="{DD63D1A3-F8AF-4676-8E61-0B7F5BA33BCF}" type="presOf" srcId="{5AF34F4D-D042-4C22-AF4F-2375E4566097}" destId="{808B6C8D-7CEE-4E36-8011-8F1DF1D1F816}" srcOrd="0" destOrd="0" presId="urn:microsoft.com/office/officeart/2005/8/layout/bProcess3"/>
    <dgm:cxn modelId="{9E8D7998-DAE0-42A7-851F-C12CB57E334A}" type="presOf" srcId="{FD6DD04F-A195-4ABB-ADD2-1D8B5CE7D3B0}" destId="{464A52CE-7241-46FF-8568-F53B50DCCD2F}" srcOrd="1" destOrd="0" presId="urn:microsoft.com/office/officeart/2005/8/layout/bProcess3"/>
    <dgm:cxn modelId="{FDD90DE8-5ACF-4A23-BFE1-DBD99D802FD1}" type="presOf" srcId="{140C1CC1-814A-4E32-99AC-0F5E4A36D45B}" destId="{39E192EE-8B13-451E-B28F-A7BAD2848C7F}" srcOrd="0" destOrd="0" presId="urn:microsoft.com/office/officeart/2005/8/layout/bProcess3"/>
    <dgm:cxn modelId="{BB4FDAA6-B0F9-4B6B-9DD9-92C8AE89F117}" type="presOf" srcId="{FFD58AE4-2A57-45FC-969D-118DF7C3D64A}" destId="{E234EA36-61EA-455E-8B68-B2B9CCF14673}" srcOrd="0" destOrd="0" presId="urn:microsoft.com/office/officeart/2005/8/layout/bProcess3"/>
    <dgm:cxn modelId="{366669B5-72F9-40CE-95BE-7436862297A4}" type="presOf" srcId="{8D113197-A4B0-4EE5-AD90-C04A0E5338F1}" destId="{12626A7B-4D57-49F9-8D42-0FB06ED19744}" srcOrd="0" destOrd="0" presId="urn:microsoft.com/office/officeart/2005/8/layout/bProcess3"/>
    <dgm:cxn modelId="{851A685A-774A-4CF7-991F-494ADB0C8BB7}" type="presOf" srcId="{8D113197-A4B0-4EE5-AD90-C04A0E5338F1}" destId="{F92F4F9F-84F1-4617-84D2-FDB4E54004B1}" srcOrd="1" destOrd="0" presId="urn:microsoft.com/office/officeart/2005/8/layout/bProcess3"/>
    <dgm:cxn modelId="{C3152FD3-BCD2-4DCE-878D-72AD3254CC92}" type="presOf" srcId="{47998BCE-3717-4297-868E-BFD4E50844D4}" destId="{24A6CCA8-4AE9-4656-9470-E82C401B60D6}" srcOrd="0" destOrd="0" presId="urn:microsoft.com/office/officeart/2005/8/layout/bProcess3"/>
    <dgm:cxn modelId="{B19FA3D9-18DC-4CF2-AF42-7219B3C7AC3F}" srcId="{5AF34F4D-D042-4C22-AF4F-2375E4566097}" destId="{140C1CC1-814A-4E32-99AC-0F5E4A36D45B}" srcOrd="0" destOrd="0" parTransId="{D7B4624F-2E98-4851-95E1-53D1F54C81D2}" sibTransId="{165C4DE8-F47D-433D-A21E-7C64B19037AE}"/>
    <dgm:cxn modelId="{610F8503-4867-4785-8BDA-D48DBA33B176}" type="presOf" srcId="{C945F2E4-8C10-4F91-A4C2-47015C11DE4E}" destId="{9A11C146-73B5-4F63-890E-CC369832C086}" srcOrd="0" destOrd="0" presId="urn:microsoft.com/office/officeart/2005/8/layout/bProcess3"/>
    <dgm:cxn modelId="{344B69D3-938E-4BBF-BAE0-98A7F5C731AF}" srcId="{5AF34F4D-D042-4C22-AF4F-2375E4566097}" destId="{FFD58AE4-2A57-45FC-969D-118DF7C3D64A}" srcOrd="1" destOrd="0" parTransId="{B83C3F0C-1DB0-4DA4-B4A0-8E2088B78C86}" sibTransId="{47998BCE-3717-4297-868E-BFD4E50844D4}"/>
    <dgm:cxn modelId="{3283BBD3-1257-4B07-B2D6-FA1DD1DF0C88}" type="presParOf" srcId="{808B6C8D-7CEE-4E36-8011-8F1DF1D1F816}" destId="{39E192EE-8B13-451E-B28F-A7BAD2848C7F}" srcOrd="0" destOrd="0" presId="urn:microsoft.com/office/officeart/2005/8/layout/bProcess3"/>
    <dgm:cxn modelId="{7DF6FAD7-825A-4331-9460-A4E0E44744EC}" type="presParOf" srcId="{808B6C8D-7CEE-4E36-8011-8F1DF1D1F816}" destId="{88CE4465-3E9B-4930-8C4C-801A3B2C3D85}" srcOrd="1" destOrd="0" presId="urn:microsoft.com/office/officeart/2005/8/layout/bProcess3"/>
    <dgm:cxn modelId="{D39B79B9-4D26-4997-A07E-CAFF1028BC17}" type="presParOf" srcId="{88CE4465-3E9B-4930-8C4C-801A3B2C3D85}" destId="{3E29D9B9-059D-4E1B-B017-0708BAC459B6}" srcOrd="0" destOrd="0" presId="urn:microsoft.com/office/officeart/2005/8/layout/bProcess3"/>
    <dgm:cxn modelId="{06DCA7D0-0431-476A-8857-BCAE20AD40A6}" type="presParOf" srcId="{808B6C8D-7CEE-4E36-8011-8F1DF1D1F816}" destId="{E234EA36-61EA-455E-8B68-B2B9CCF14673}" srcOrd="2" destOrd="0" presId="urn:microsoft.com/office/officeart/2005/8/layout/bProcess3"/>
    <dgm:cxn modelId="{B292A9F7-9DB9-4C77-ADB8-F0FE619FCBCF}" type="presParOf" srcId="{808B6C8D-7CEE-4E36-8011-8F1DF1D1F816}" destId="{24A6CCA8-4AE9-4656-9470-E82C401B60D6}" srcOrd="3" destOrd="0" presId="urn:microsoft.com/office/officeart/2005/8/layout/bProcess3"/>
    <dgm:cxn modelId="{7667CBD1-B808-4DA9-9B41-09082E3E4F23}" type="presParOf" srcId="{24A6CCA8-4AE9-4656-9470-E82C401B60D6}" destId="{3D6AE964-ED28-40A8-BD53-0D1B4085AB05}" srcOrd="0" destOrd="0" presId="urn:microsoft.com/office/officeart/2005/8/layout/bProcess3"/>
    <dgm:cxn modelId="{5E6D368A-6A47-4C26-94A2-883921393BF0}" type="presParOf" srcId="{808B6C8D-7CEE-4E36-8011-8F1DF1D1F816}" destId="{9A11C146-73B5-4F63-890E-CC369832C086}" srcOrd="4" destOrd="0" presId="urn:microsoft.com/office/officeart/2005/8/layout/bProcess3"/>
    <dgm:cxn modelId="{5F19A606-F61D-45E8-8A61-4EE5B5F990E8}" type="presParOf" srcId="{808B6C8D-7CEE-4E36-8011-8F1DF1D1F816}" destId="{AD551684-5A9B-425D-A206-08EEF0F78AE3}" srcOrd="5" destOrd="0" presId="urn:microsoft.com/office/officeart/2005/8/layout/bProcess3"/>
    <dgm:cxn modelId="{A0FFCF05-A18F-4239-9D6A-47E56FC1B49F}" type="presParOf" srcId="{AD551684-5A9B-425D-A206-08EEF0F78AE3}" destId="{21706048-A341-4362-99F9-09030437E22F}" srcOrd="0" destOrd="0" presId="urn:microsoft.com/office/officeart/2005/8/layout/bProcess3"/>
    <dgm:cxn modelId="{017ACD2D-0F67-40C1-A171-D10DC42ED508}" type="presParOf" srcId="{808B6C8D-7CEE-4E36-8011-8F1DF1D1F816}" destId="{CB12A2A8-BD6A-4227-8176-A3C5144AB235}" srcOrd="6" destOrd="0" presId="urn:microsoft.com/office/officeart/2005/8/layout/bProcess3"/>
    <dgm:cxn modelId="{1D21344F-0D8A-449C-86AE-4A6C4D747D04}" type="presParOf" srcId="{808B6C8D-7CEE-4E36-8011-8F1DF1D1F816}" destId="{48B1D3E5-2213-4550-9F82-E4A21DC705C2}" srcOrd="7" destOrd="0" presId="urn:microsoft.com/office/officeart/2005/8/layout/bProcess3"/>
    <dgm:cxn modelId="{A91FDDFF-D6E9-4637-83A7-4B6102F9EB31}" type="presParOf" srcId="{48B1D3E5-2213-4550-9F82-E4A21DC705C2}" destId="{464A52CE-7241-46FF-8568-F53B50DCCD2F}" srcOrd="0" destOrd="0" presId="urn:microsoft.com/office/officeart/2005/8/layout/bProcess3"/>
    <dgm:cxn modelId="{B0B0466C-591C-4F47-A06F-35F02B9CAB0E}" type="presParOf" srcId="{808B6C8D-7CEE-4E36-8011-8F1DF1D1F816}" destId="{B9A2EAD2-32DA-4A92-8265-DBAA46C1D9D7}" srcOrd="8" destOrd="0" presId="urn:microsoft.com/office/officeart/2005/8/layout/bProcess3"/>
    <dgm:cxn modelId="{D4640C3A-A87A-413D-89BA-0DD33A594846}" type="presParOf" srcId="{808B6C8D-7CEE-4E36-8011-8F1DF1D1F816}" destId="{12626A7B-4D57-49F9-8D42-0FB06ED19744}" srcOrd="9" destOrd="0" presId="urn:microsoft.com/office/officeart/2005/8/layout/bProcess3"/>
    <dgm:cxn modelId="{1480CE5A-BB95-49D4-8B68-9217605046B4}" type="presParOf" srcId="{12626A7B-4D57-49F9-8D42-0FB06ED19744}" destId="{F92F4F9F-84F1-4617-84D2-FDB4E54004B1}" srcOrd="0" destOrd="0" presId="urn:microsoft.com/office/officeart/2005/8/layout/bProcess3"/>
    <dgm:cxn modelId="{E17713D7-F1F3-4F70-B94F-58BE44940AE1}" type="presParOf" srcId="{808B6C8D-7CEE-4E36-8011-8F1DF1D1F816}" destId="{EBBC2C5F-F89D-401A-987F-47408729872C}" srcOrd="10"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CE4465-3E9B-4930-8C4C-801A3B2C3D85}">
      <dsp:nvSpPr>
        <dsp:cNvPr id="0" name=""/>
        <dsp:cNvSpPr/>
      </dsp:nvSpPr>
      <dsp:spPr>
        <a:xfrm>
          <a:off x="3314718" y="1652107"/>
          <a:ext cx="585715" cy="91440"/>
        </a:xfrm>
        <a:custGeom>
          <a:avLst/>
          <a:gdLst/>
          <a:ahLst/>
          <a:cxnLst/>
          <a:rect l="0" t="0" r="0" b="0"/>
          <a:pathLst>
            <a:path>
              <a:moveTo>
                <a:pt x="0" y="45720"/>
              </a:moveTo>
              <a:lnTo>
                <a:pt x="585715" y="45720"/>
              </a:lnTo>
            </a:path>
          </a:pathLst>
        </a:custGeom>
        <a:noFill/>
        <a:ln w="6350" cap="flat" cmpd="sng" algn="ctr">
          <a:solidFill>
            <a:schemeClr val="accent1">
              <a:hueOff val="0"/>
              <a:satOff val="0"/>
              <a:lumOff val="0"/>
              <a:alphaOff val="0"/>
            </a:schemeClr>
          </a:solidFill>
          <a:prstDash val="solid"/>
          <a:miter lim="800000"/>
          <a:tailEnd type="arrow"/>
        </a:ln>
        <a:effectLst/>
        <a:sp3d z="-22735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592168" y="1694746"/>
        <a:ext cx="30815" cy="6163"/>
      </dsp:txXfrm>
    </dsp:sp>
    <dsp:sp modelId="{39E192EE-8B13-451E-B28F-A7BAD2848C7F}">
      <dsp:nvSpPr>
        <dsp:cNvPr id="0" name=""/>
        <dsp:cNvSpPr/>
      </dsp:nvSpPr>
      <dsp:spPr>
        <a:xfrm>
          <a:off x="983" y="893938"/>
          <a:ext cx="3315535" cy="1607779"/>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sp3d extrusionH="28000" prstMaterial="matte"/>
        </a:bodyPr>
        <a:lstStyle/>
        <a:p>
          <a:pPr lvl="0" algn="ctr" defTabSz="1022350">
            <a:lnSpc>
              <a:spcPct val="90000"/>
            </a:lnSpc>
            <a:spcBef>
              <a:spcPct val="0"/>
            </a:spcBef>
            <a:spcAft>
              <a:spcPct val="35000"/>
            </a:spcAft>
          </a:pPr>
          <a:r>
            <a:rPr lang="en-US" sz="2300" kern="1200" dirty="0" smtClean="0"/>
            <a:t>1.  </a:t>
          </a:r>
          <a:r>
            <a:rPr lang="zh-CN" sz="2300" kern="1200" dirty="0" smtClean="0"/>
            <a:t>填写</a:t>
          </a:r>
          <a:r>
            <a:rPr lang="en-US" altLang="zh-CN" sz="2300" kern="1200" dirty="0" smtClean="0"/>
            <a:t>《</a:t>
          </a:r>
          <a:r>
            <a:rPr lang="zh-CN" altLang="en-US" sz="2300" kern="1200" dirty="0" smtClean="0"/>
            <a:t>报名</a:t>
          </a:r>
          <a:r>
            <a:rPr lang="zh-CN" sz="2300" kern="1200" dirty="0" smtClean="0"/>
            <a:t>申请表</a:t>
          </a:r>
          <a:r>
            <a:rPr lang="en-US" altLang="zh-CN" sz="2300" kern="1200" dirty="0" smtClean="0"/>
            <a:t>》</a:t>
          </a:r>
          <a:endParaRPr lang="zh-CN" altLang="en-US" sz="2300" kern="1200" dirty="0"/>
        </a:p>
      </dsp:txBody>
      <dsp:txXfrm>
        <a:off x="983" y="893938"/>
        <a:ext cx="3315535" cy="1607779"/>
      </dsp:txXfrm>
    </dsp:sp>
    <dsp:sp modelId="{24A6CCA8-4AE9-4656-9470-E82C401B60D6}">
      <dsp:nvSpPr>
        <dsp:cNvPr id="0" name=""/>
        <dsp:cNvSpPr/>
      </dsp:nvSpPr>
      <dsp:spPr>
        <a:xfrm>
          <a:off x="6610665" y="1652107"/>
          <a:ext cx="585715" cy="91440"/>
        </a:xfrm>
        <a:custGeom>
          <a:avLst/>
          <a:gdLst/>
          <a:ahLst/>
          <a:cxnLst/>
          <a:rect l="0" t="0" r="0" b="0"/>
          <a:pathLst>
            <a:path>
              <a:moveTo>
                <a:pt x="0" y="45720"/>
              </a:moveTo>
              <a:lnTo>
                <a:pt x="585715" y="45720"/>
              </a:lnTo>
            </a:path>
          </a:pathLst>
        </a:custGeom>
        <a:noFill/>
        <a:ln w="6350" cap="flat" cmpd="sng" algn="ctr">
          <a:solidFill>
            <a:schemeClr val="accent1">
              <a:hueOff val="0"/>
              <a:satOff val="0"/>
              <a:lumOff val="0"/>
              <a:alphaOff val="0"/>
            </a:schemeClr>
          </a:solidFill>
          <a:prstDash val="solid"/>
          <a:miter lim="800000"/>
          <a:tailEnd type="arrow"/>
        </a:ln>
        <a:effectLst/>
        <a:sp3d z="-22735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dirty="0"/>
        </a:p>
      </dsp:txBody>
      <dsp:txXfrm>
        <a:off x="6888115" y="1694746"/>
        <a:ext cx="30815" cy="6163"/>
      </dsp:txXfrm>
    </dsp:sp>
    <dsp:sp modelId="{E234EA36-61EA-455E-8B68-B2B9CCF14673}">
      <dsp:nvSpPr>
        <dsp:cNvPr id="0" name=""/>
        <dsp:cNvSpPr/>
      </dsp:nvSpPr>
      <dsp:spPr>
        <a:xfrm>
          <a:off x="3932834" y="893938"/>
          <a:ext cx="2679631" cy="1607779"/>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sp3d extrusionH="28000" prstMaterial="matte"/>
        </a:bodyPr>
        <a:lstStyle/>
        <a:p>
          <a:pPr lvl="0" algn="ctr" defTabSz="1022350">
            <a:lnSpc>
              <a:spcPct val="90000"/>
            </a:lnSpc>
            <a:spcBef>
              <a:spcPct val="0"/>
            </a:spcBef>
            <a:spcAft>
              <a:spcPct val="35000"/>
            </a:spcAft>
          </a:pPr>
          <a:r>
            <a:rPr lang="en-US" sz="2300" kern="1200" dirty="0" smtClean="0"/>
            <a:t>2.  </a:t>
          </a:r>
          <a:r>
            <a:rPr lang="zh-CN" sz="2300" kern="1200" dirty="0" smtClean="0"/>
            <a:t>交付定金</a:t>
          </a:r>
          <a:endParaRPr lang="zh-CN" altLang="en-US" sz="2300" kern="1200" dirty="0"/>
        </a:p>
      </dsp:txBody>
      <dsp:txXfrm>
        <a:off x="3932834" y="893938"/>
        <a:ext cx="2679631" cy="1607779"/>
      </dsp:txXfrm>
    </dsp:sp>
    <dsp:sp modelId="{AD551684-5A9B-425D-A206-08EEF0F78AE3}">
      <dsp:nvSpPr>
        <dsp:cNvPr id="0" name=""/>
        <dsp:cNvSpPr/>
      </dsp:nvSpPr>
      <dsp:spPr>
        <a:xfrm>
          <a:off x="1340799" y="2499917"/>
          <a:ext cx="7430886" cy="585715"/>
        </a:xfrm>
        <a:custGeom>
          <a:avLst/>
          <a:gdLst/>
          <a:ahLst/>
          <a:cxnLst/>
          <a:rect l="0" t="0" r="0" b="0"/>
          <a:pathLst>
            <a:path>
              <a:moveTo>
                <a:pt x="7430886" y="0"/>
              </a:moveTo>
              <a:lnTo>
                <a:pt x="7430886" y="309957"/>
              </a:lnTo>
              <a:lnTo>
                <a:pt x="0" y="309957"/>
              </a:lnTo>
              <a:lnTo>
                <a:pt x="0" y="585715"/>
              </a:lnTo>
            </a:path>
          </a:pathLst>
        </a:custGeom>
        <a:noFill/>
        <a:ln w="6350" cap="flat" cmpd="sng" algn="ctr">
          <a:solidFill>
            <a:schemeClr val="accent1">
              <a:hueOff val="0"/>
              <a:satOff val="0"/>
              <a:lumOff val="0"/>
              <a:alphaOff val="0"/>
            </a:schemeClr>
          </a:solidFill>
          <a:prstDash val="solid"/>
          <a:miter lim="800000"/>
          <a:tailEnd type="arrow"/>
        </a:ln>
        <a:effectLst/>
        <a:sp3d z="-22735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869832" y="2789693"/>
        <a:ext cx="372820" cy="6163"/>
      </dsp:txXfrm>
    </dsp:sp>
    <dsp:sp modelId="{9A11C146-73B5-4F63-890E-CC369832C086}">
      <dsp:nvSpPr>
        <dsp:cNvPr id="0" name=""/>
        <dsp:cNvSpPr/>
      </dsp:nvSpPr>
      <dsp:spPr>
        <a:xfrm>
          <a:off x="7228781" y="893938"/>
          <a:ext cx="3085810" cy="1607779"/>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sp3d extrusionH="28000" prstMaterial="matte"/>
        </a:bodyPr>
        <a:lstStyle/>
        <a:p>
          <a:pPr lvl="0" algn="ctr" defTabSz="1022350">
            <a:lnSpc>
              <a:spcPct val="90000"/>
            </a:lnSpc>
            <a:spcBef>
              <a:spcPct val="0"/>
            </a:spcBef>
            <a:spcAft>
              <a:spcPct val="35000"/>
            </a:spcAft>
          </a:pPr>
          <a:r>
            <a:rPr lang="en-US" sz="2300" kern="1200" dirty="0" smtClean="0"/>
            <a:t>3</a:t>
          </a:r>
          <a:r>
            <a:rPr lang="en-US" altLang="zh-CN" sz="2300" kern="1200" dirty="0" smtClean="0"/>
            <a:t>. </a:t>
          </a:r>
          <a:r>
            <a:rPr lang="zh-CN" sz="2300" kern="1200" dirty="0" smtClean="0"/>
            <a:t>操作阶段（签证、展品运输、展位搭建）</a:t>
          </a:r>
          <a:endParaRPr lang="zh-CN" altLang="en-US" sz="2300" kern="1200" dirty="0"/>
        </a:p>
      </dsp:txBody>
      <dsp:txXfrm>
        <a:off x="7228781" y="893938"/>
        <a:ext cx="3085810" cy="1607779"/>
      </dsp:txXfrm>
    </dsp:sp>
    <dsp:sp modelId="{48B1D3E5-2213-4550-9F82-E4A21DC705C2}">
      <dsp:nvSpPr>
        <dsp:cNvPr id="0" name=""/>
        <dsp:cNvSpPr/>
      </dsp:nvSpPr>
      <dsp:spPr>
        <a:xfrm>
          <a:off x="2678815" y="3876202"/>
          <a:ext cx="585715" cy="91440"/>
        </a:xfrm>
        <a:custGeom>
          <a:avLst/>
          <a:gdLst/>
          <a:ahLst/>
          <a:cxnLst/>
          <a:rect l="0" t="0" r="0" b="0"/>
          <a:pathLst>
            <a:path>
              <a:moveTo>
                <a:pt x="0" y="45720"/>
              </a:moveTo>
              <a:lnTo>
                <a:pt x="585715" y="45720"/>
              </a:lnTo>
            </a:path>
          </a:pathLst>
        </a:custGeom>
        <a:noFill/>
        <a:ln w="6350" cap="flat" cmpd="sng" algn="ctr">
          <a:solidFill>
            <a:schemeClr val="accent1">
              <a:hueOff val="0"/>
              <a:satOff val="0"/>
              <a:lumOff val="0"/>
              <a:alphaOff val="0"/>
            </a:schemeClr>
          </a:solidFill>
          <a:prstDash val="solid"/>
          <a:miter lim="800000"/>
          <a:tailEnd type="arrow"/>
        </a:ln>
        <a:effectLst/>
        <a:sp3d z="-22735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956265" y="3918840"/>
        <a:ext cx="30815" cy="6163"/>
      </dsp:txXfrm>
    </dsp:sp>
    <dsp:sp modelId="{CB12A2A8-BD6A-4227-8176-A3C5144AB235}">
      <dsp:nvSpPr>
        <dsp:cNvPr id="0" name=""/>
        <dsp:cNvSpPr/>
      </dsp:nvSpPr>
      <dsp:spPr>
        <a:xfrm>
          <a:off x="983" y="3118032"/>
          <a:ext cx="2679631" cy="1607779"/>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sp3d extrusionH="28000" prstMaterial="matte"/>
        </a:bodyPr>
        <a:lstStyle/>
        <a:p>
          <a:pPr lvl="0" algn="ctr" defTabSz="1022350">
            <a:lnSpc>
              <a:spcPct val="90000"/>
            </a:lnSpc>
            <a:spcBef>
              <a:spcPct val="0"/>
            </a:spcBef>
            <a:spcAft>
              <a:spcPct val="35000"/>
            </a:spcAft>
          </a:pPr>
          <a:r>
            <a:rPr lang="en-US" sz="2300" kern="1200" dirty="0" smtClean="0"/>
            <a:t>4</a:t>
          </a:r>
          <a:r>
            <a:rPr lang="en-US" altLang="zh-CN" sz="2300" kern="1200" dirty="0" smtClean="0"/>
            <a:t>. </a:t>
          </a:r>
          <a:r>
            <a:rPr lang="zh-CN" sz="2300" kern="1200" dirty="0" smtClean="0"/>
            <a:t>交清余款</a:t>
          </a:r>
          <a:endParaRPr lang="zh-CN" altLang="en-US" sz="2300" kern="1200" dirty="0"/>
        </a:p>
      </dsp:txBody>
      <dsp:txXfrm>
        <a:off x="983" y="3118032"/>
        <a:ext cx="2679631" cy="1607779"/>
      </dsp:txXfrm>
    </dsp:sp>
    <dsp:sp modelId="{12626A7B-4D57-49F9-8D42-0FB06ED19744}">
      <dsp:nvSpPr>
        <dsp:cNvPr id="0" name=""/>
        <dsp:cNvSpPr/>
      </dsp:nvSpPr>
      <dsp:spPr>
        <a:xfrm>
          <a:off x="5974762" y="3876202"/>
          <a:ext cx="585715" cy="91440"/>
        </a:xfrm>
        <a:custGeom>
          <a:avLst/>
          <a:gdLst/>
          <a:ahLst/>
          <a:cxnLst/>
          <a:rect l="0" t="0" r="0" b="0"/>
          <a:pathLst>
            <a:path>
              <a:moveTo>
                <a:pt x="0" y="45720"/>
              </a:moveTo>
              <a:lnTo>
                <a:pt x="585715" y="45720"/>
              </a:lnTo>
            </a:path>
          </a:pathLst>
        </a:custGeom>
        <a:noFill/>
        <a:ln w="6350" cap="flat" cmpd="sng" algn="ctr">
          <a:solidFill>
            <a:schemeClr val="accent1">
              <a:hueOff val="0"/>
              <a:satOff val="0"/>
              <a:lumOff val="0"/>
              <a:alphaOff val="0"/>
            </a:schemeClr>
          </a:solidFill>
          <a:prstDash val="solid"/>
          <a:miter lim="800000"/>
          <a:tailEnd type="arrow"/>
        </a:ln>
        <a:effectLst/>
        <a:sp3d z="-22735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6252212" y="3918840"/>
        <a:ext cx="30815" cy="6163"/>
      </dsp:txXfrm>
    </dsp:sp>
    <dsp:sp modelId="{B9A2EAD2-32DA-4A92-8265-DBAA46C1D9D7}">
      <dsp:nvSpPr>
        <dsp:cNvPr id="0" name=""/>
        <dsp:cNvSpPr/>
      </dsp:nvSpPr>
      <dsp:spPr>
        <a:xfrm>
          <a:off x="3296930" y="3118032"/>
          <a:ext cx="2679631" cy="1607779"/>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sp3d extrusionH="28000" prstMaterial="matte"/>
        </a:bodyPr>
        <a:lstStyle/>
        <a:p>
          <a:pPr lvl="0" algn="ctr" defTabSz="1022350">
            <a:lnSpc>
              <a:spcPct val="90000"/>
            </a:lnSpc>
            <a:spcBef>
              <a:spcPct val="0"/>
            </a:spcBef>
            <a:spcAft>
              <a:spcPct val="35000"/>
            </a:spcAft>
          </a:pPr>
          <a:r>
            <a:rPr lang="en-US" sz="2300" kern="1200" dirty="0" smtClean="0"/>
            <a:t>5</a:t>
          </a:r>
          <a:r>
            <a:rPr lang="en-US" altLang="zh-CN" sz="2300" kern="1200" dirty="0" smtClean="0"/>
            <a:t>. </a:t>
          </a:r>
          <a:r>
            <a:rPr lang="zh-CN" sz="2300" kern="1200" dirty="0" smtClean="0"/>
            <a:t>出团</a:t>
          </a:r>
          <a:endParaRPr lang="zh-CN" altLang="en-US" sz="2300" kern="1200" dirty="0"/>
        </a:p>
      </dsp:txBody>
      <dsp:txXfrm>
        <a:off x="3296930" y="3118032"/>
        <a:ext cx="2679631" cy="1607779"/>
      </dsp:txXfrm>
    </dsp:sp>
    <dsp:sp modelId="{EBBC2C5F-F89D-401A-987F-47408729872C}">
      <dsp:nvSpPr>
        <dsp:cNvPr id="0" name=""/>
        <dsp:cNvSpPr/>
      </dsp:nvSpPr>
      <dsp:spPr>
        <a:xfrm>
          <a:off x="6592877" y="3118032"/>
          <a:ext cx="2953784" cy="1607779"/>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sp3d extrusionH="28000" prstMaterial="matte"/>
        </a:bodyPr>
        <a:lstStyle/>
        <a:p>
          <a:pPr lvl="0" algn="ctr" defTabSz="1022350">
            <a:lnSpc>
              <a:spcPct val="90000"/>
            </a:lnSpc>
            <a:spcBef>
              <a:spcPct val="0"/>
            </a:spcBef>
            <a:spcAft>
              <a:spcPct val="35000"/>
            </a:spcAft>
          </a:pPr>
          <a:r>
            <a:rPr lang="en-US" sz="2300" kern="1200" dirty="0" smtClean="0"/>
            <a:t>6</a:t>
          </a:r>
          <a:r>
            <a:rPr lang="en-US" altLang="zh-CN" sz="2300" kern="1200" dirty="0" smtClean="0"/>
            <a:t>. </a:t>
          </a:r>
          <a:r>
            <a:rPr lang="zh-CN" altLang="en-US" sz="2300" kern="1200" dirty="0" smtClean="0"/>
            <a:t>回国后开具发票</a:t>
          </a:r>
          <a:endParaRPr lang="zh-CN" altLang="en-US" sz="2300" kern="1200" dirty="0"/>
        </a:p>
      </dsp:txBody>
      <dsp:txXfrm>
        <a:off x="6592877" y="3118032"/>
        <a:ext cx="2953784" cy="160777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580BFD8-3EFB-4662-A6C5-0617795C5F14}" type="datetimeFigureOut">
              <a:rPr lang="zh-CN" altLang="en-US" smtClean="0"/>
              <a:pPr/>
              <a:t>2019/8/16</a:t>
            </a:fld>
            <a:endParaRPr lang="zh-CN" altLang="en-US"/>
          </a:p>
        </p:txBody>
      </p:sp>
      <p:sp>
        <p:nvSpPr>
          <p:cNvPr id="4" name="幻灯片图像占位符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B5E4D13-0F77-4153-B279-5BD9F682CDE0}" type="slidenum">
              <a:rPr lang="zh-CN" altLang="en-US" smtClean="0"/>
              <a:pPr/>
              <a:t>‹#›</a:t>
            </a:fld>
            <a:endParaRPr lang="zh-CN" altLang="en-US"/>
          </a:p>
        </p:txBody>
      </p:sp>
    </p:spTree>
    <p:extLst>
      <p:ext uri="{BB962C8B-B14F-4D97-AF65-F5344CB8AC3E}">
        <p14:creationId xmlns="" xmlns:p14="http://schemas.microsoft.com/office/powerpoint/2010/main" val="276974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a:t>
            </a:fld>
            <a:endParaRPr lang="zh-CN" altLang="en-US"/>
          </a:p>
        </p:txBody>
      </p:sp>
    </p:spTree>
    <p:extLst>
      <p:ext uri="{BB962C8B-B14F-4D97-AF65-F5344CB8AC3E}">
        <p14:creationId xmlns="" xmlns:p14="http://schemas.microsoft.com/office/powerpoint/2010/main" val="4059338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10</a:t>
            </a:fld>
            <a:endParaRPr lang="zh-CN" altLang="en-US"/>
          </a:p>
        </p:txBody>
      </p:sp>
    </p:spTree>
    <p:extLst>
      <p:ext uri="{BB962C8B-B14F-4D97-AF65-F5344CB8AC3E}">
        <p14:creationId xmlns="" xmlns:p14="http://schemas.microsoft.com/office/powerpoint/2010/main" val="184254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11</a:t>
            </a:fld>
            <a:endParaRPr lang="zh-CN" altLang="en-US"/>
          </a:p>
        </p:txBody>
      </p:sp>
    </p:spTree>
    <p:extLst>
      <p:ext uri="{BB962C8B-B14F-4D97-AF65-F5344CB8AC3E}">
        <p14:creationId xmlns="" xmlns:p14="http://schemas.microsoft.com/office/powerpoint/2010/main" val="184254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12</a:t>
            </a:fld>
            <a:endParaRPr lang="zh-CN" altLang="en-US"/>
          </a:p>
        </p:txBody>
      </p:sp>
    </p:spTree>
    <p:extLst>
      <p:ext uri="{BB962C8B-B14F-4D97-AF65-F5344CB8AC3E}">
        <p14:creationId xmlns="" xmlns:p14="http://schemas.microsoft.com/office/powerpoint/2010/main" val="184254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13</a:t>
            </a:fld>
            <a:endParaRPr lang="zh-CN" altLang="en-US"/>
          </a:p>
        </p:txBody>
      </p:sp>
    </p:spTree>
    <p:extLst>
      <p:ext uri="{BB962C8B-B14F-4D97-AF65-F5344CB8AC3E}">
        <p14:creationId xmlns="" xmlns:p14="http://schemas.microsoft.com/office/powerpoint/2010/main" val="184254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14</a:t>
            </a:fld>
            <a:endParaRPr lang="zh-CN" altLang="en-US"/>
          </a:p>
        </p:txBody>
      </p:sp>
    </p:spTree>
    <p:extLst>
      <p:ext uri="{BB962C8B-B14F-4D97-AF65-F5344CB8AC3E}">
        <p14:creationId xmlns="" xmlns:p14="http://schemas.microsoft.com/office/powerpoint/2010/main" val="87273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15</a:t>
            </a:fld>
            <a:endParaRPr lang="zh-CN" altLang="en-US"/>
          </a:p>
        </p:txBody>
      </p:sp>
    </p:spTree>
    <p:extLst>
      <p:ext uri="{BB962C8B-B14F-4D97-AF65-F5344CB8AC3E}">
        <p14:creationId xmlns="" xmlns:p14="http://schemas.microsoft.com/office/powerpoint/2010/main" val="2207089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16</a:t>
            </a:fld>
            <a:endParaRPr lang="zh-CN" altLang="en-US"/>
          </a:p>
        </p:txBody>
      </p:sp>
    </p:spTree>
    <p:extLst>
      <p:ext uri="{BB962C8B-B14F-4D97-AF65-F5344CB8AC3E}">
        <p14:creationId xmlns="" xmlns:p14="http://schemas.microsoft.com/office/powerpoint/2010/main" val="1299205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17</a:t>
            </a:fld>
            <a:endParaRPr lang="zh-CN" altLang="en-US"/>
          </a:p>
        </p:txBody>
      </p:sp>
    </p:spTree>
    <p:extLst>
      <p:ext uri="{BB962C8B-B14F-4D97-AF65-F5344CB8AC3E}">
        <p14:creationId xmlns="" xmlns:p14="http://schemas.microsoft.com/office/powerpoint/2010/main" val="122316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2</a:t>
            </a:fld>
            <a:endParaRPr lang="zh-CN" altLang="en-US"/>
          </a:p>
        </p:txBody>
      </p:sp>
    </p:spTree>
    <p:extLst>
      <p:ext uri="{BB962C8B-B14F-4D97-AF65-F5344CB8AC3E}">
        <p14:creationId xmlns="" xmlns:p14="http://schemas.microsoft.com/office/powerpoint/2010/main" val="302897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3</a:t>
            </a:fld>
            <a:endParaRPr lang="zh-CN" altLang="en-US"/>
          </a:p>
        </p:txBody>
      </p:sp>
    </p:spTree>
    <p:extLst>
      <p:ext uri="{BB962C8B-B14F-4D97-AF65-F5344CB8AC3E}">
        <p14:creationId xmlns="" xmlns:p14="http://schemas.microsoft.com/office/powerpoint/2010/main" val="48768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4</a:t>
            </a:fld>
            <a:endParaRPr lang="zh-CN" altLang="en-US"/>
          </a:p>
        </p:txBody>
      </p:sp>
    </p:spTree>
    <p:extLst>
      <p:ext uri="{BB962C8B-B14F-4D97-AF65-F5344CB8AC3E}">
        <p14:creationId xmlns="" xmlns:p14="http://schemas.microsoft.com/office/powerpoint/2010/main" val="270222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5</a:t>
            </a:fld>
            <a:endParaRPr lang="zh-CN" altLang="en-US"/>
          </a:p>
        </p:txBody>
      </p:sp>
    </p:spTree>
    <p:extLst>
      <p:ext uri="{BB962C8B-B14F-4D97-AF65-F5344CB8AC3E}">
        <p14:creationId xmlns="" xmlns:p14="http://schemas.microsoft.com/office/powerpoint/2010/main" val="302995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6</a:t>
            </a:fld>
            <a:endParaRPr lang="zh-CN" altLang="en-US"/>
          </a:p>
        </p:txBody>
      </p:sp>
    </p:spTree>
    <p:extLst>
      <p:ext uri="{BB962C8B-B14F-4D97-AF65-F5344CB8AC3E}">
        <p14:creationId xmlns="" xmlns:p14="http://schemas.microsoft.com/office/powerpoint/2010/main" val="35089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7</a:t>
            </a:fld>
            <a:endParaRPr lang="zh-CN" altLang="en-US"/>
          </a:p>
        </p:txBody>
      </p:sp>
    </p:spTree>
    <p:extLst>
      <p:ext uri="{BB962C8B-B14F-4D97-AF65-F5344CB8AC3E}">
        <p14:creationId xmlns="" xmlns:p14="http://schemas.microsoft.com/office/powerpoint/2010/main" val="196947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8</a:t>
            </a:fld>
            <a:endParaRPr lang="zh-CN" altLang="en-US"/>
          </a:p>
        </p:txBody>
      </p:sp>
    </p:spTree>
    <p:extLst>
      <p:ext uri="{BB962C8B-B14F-4D97-AF65-F5344CB8AC3E}">
        <p14:creationId xmlns="" xmlns:p14="http://schemas.microsoft.com/office/powerpoint/2010/main" val="253169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pPr/>
              <a:t>9</a:t>
            </a:fld>
            <a:endParaRPr lang="zh-CN" altLang="en-US"/>
          </a:p>
        </p:txBody>
      </p:sp>
    </p:spTree>
    <p:extLst>
      <p:ext uri="{BB962C8B-B14F-4D97-AF65-F5344CB8AC3E}">
        <p14:creationId xmlns="" xmlns:p14="http://schemas.microsoft.com/office/powerpoint/2010/main" val="184254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82675606"/>
      </p:ext>
    </p:extLst>
  </p:cSld>
  <p:clrMapOvr>
    <a:masterClrMapping/>
  </p:clrMapOvr>
  <p:transition spd="slow" advClick="0" advTm="10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pPr/>
              <a:t>2019/8/16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pPr/>
              <a:t>‹#›</a:t>
            </a:fld>
            <a:endParaRPr lang="zh-CN" altLang="en-US"/>
          </a:p>
        </p:txBody>
      </p:sp>
    </p:spTree>
    <p:extLst>
      <p:ext uri="{BB962C8B-B14F-4D97-AF65-F5344CB8AC3E}">
        <p14:creationId xmlns="" xmlns:p14="http://schemas.microsoft.com/office/powerpoint/2010/main" val="2756007568"/>
      </p:ext>
    </p:extLst>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52280952"/>
      </p:ext>
    </p:extLst>
  </p:cSld>
  <p:clrMapOvr>
    <a:masterClrMapping/>
  </p:clrMapOvr>
  <p:transition spd="slow" advClick="0" advTm="10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1" name="文本占位符 10"/>
          <p:cNvSpPr>
            <a:spLocks noGrp="1"/>
          </p:cNvSpPr>
          <p:nvPr>
            <p:ph type="body" sz="quarter" idx="10" hasCustomPrompt="1"/>
          </p:nvPr>
        </p:nvSpPr>
        <p:spPr>
          <a:xfrm>
            <a:off x="5797784" y="3715288"/>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smtClean="0"/>
              <a:t>二级目录</a:t>
            </a:r>
            <a:endParaRPr lang="zh-CN" altLang="en-US" dirty="0"/>
          </a:p>
        </p:txBody>
      </p:sp>
      <p:sp>
        <p:nvSpPr>
          <p:cNvPr id="13" name="文本占位符 12"/>
          <p:cNvSpPr>
            <a:spLocks noGrp="1"/>
          </p:cNvSpPr>
          <p:nvPr>
            <p:ph type="body" sz="quarter" idx="11" hasCustomPrompt="1"/>
          </p:nvPr>
        </p:nvSpPr>
        <p:spPr>
          <a:xfrm>
            <a:off x="7833294" y="3715288"/>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smtClean="0"/>
              <a:t>二级目录</a:t>
            </a:r>
            <a:endParaRPr lang="zh-CN" altLang="en-US" dirty="0"/>
          </a:p>
        </p:txBody>
      </p:sp>
      <p:sp>
        <p:nvSpPr>
          <p:cNvPr id="15" name="文本占位符 14"/>
          <p:cNvSpPr>
            <a:spLocks noGrp="1"/>
          </p:cNvSpPr>
          <p:nvPr>
            <p:ph type="body" sz="quarter" idx="12" hasCustomPrompt="1"/>
          </p:nvPr>
        </p:nvSpPr>
        <p:spPr>
          <a:xfrm>
            <a:off x="5797784" y="4351075"/>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smtClean="0"/>
              <a:t>二级目录</a:t>
            </a:r>
            <a:endParaRPr lang="zh-CN" altLang="en-US" dirty="0"/>
          </a:p>
        </p:txBody>
      </p:sp>
      <p:sp>
        <p:nvSpPr>
          <p:cNvPr id="17" name="文本占位符 16"/>
          <p:cNvSpPr>
            <a:spLocks noGrp="1"/>
          </p:cNvSpPr>
          <p:nvPr>
            <p:ph type="body" sz="quarter" idx="13" hasCustomPrompt="1"/>
          </p:nvPr>
        </p:nvSpPr>
        <p:spPr>
          <a:xfrm>
            <a:off x="7833294" y="4351075"/>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smtClean="0"/>
              <a:t>二级目录</a:t>
            </a:r>
            <a:endParaRPr lang="zh-CN" altLang="en-US" dirty="0"/>
          </a:p>
        </p:txBody>
      </p:sp>
      <p:sp>
        <p:nvSpPr>
          <p:cNvPr id="19" name="文本占位符 18"/>
          <p:cNvSpPr>
            <a:spLocks noGrp="1"/>
          </p:cNvSpPr>
          <p:nvPr>
            <p:ph type="body" sz="quarter" idx="14" hasCustomPrompt="1"/>
          </p:nvPr>
        </p:nvSpPr>
        <p:spPr>
          <a:xfrm>
            <a:off x="6450807" y="2479939"/>
            <a:ext cx="2519362" cy="535531"/>
          </a:xfrm>
          <a:prstGeom prst="rect">
            <a:avLst/>
          </a:prstGeom>
        </p:spPr>
        <p:txBody>
          <a:bodyPr anchor="ctr" anchorCtr="0">
            <a:spAutoFit/>
          </a:bodyPr>
          <a:lstStyle>
            <a:lvl1pPr marL="0" indent="0" algn="ctr">
              <a:buNone/>
              <a:defRPr sz="3200">
                <a:solidFill>
                  <a:schemeClr val="bg1"/>
                </a:solidFill>
              </a:defRPr>
            </a:lvl1pPr>
          </a:lstStyle>
          <a:p>
            <a:pPr lvl="0"/>
            <a:r>
              <a:rPr lang="zh-CN" altLang="en-US" dirty="0" smtClean="0"/>
              <a:t>一级标题</a:t>
            </a:r>
            <a:endParaRPr lang="zh-CN" altLang="en-US" dirty="0"/>
          </a:p>
        </p:txBody>
      </p:sp>
      <p:sp>
        <p:nvSpPr>
          <p:cNvPr id="21" name="文本占位符 20"/>
          <p:cNvSpPr>
            <a:spLocks noGrp="1"/>
          </p:cNvSpPr>
          <p:nvPr>
            <p:ph type="body" sz="quarter" idx="15" hasCustomPrompt="1"/>
          </p:nvPr>
        </p:nvSpPr>
        <p:spPr>
          <a:xfrm>
            <a:off x="6440488" y="3015470"/>
            <a:ext cx="2540000" cy="313932"/>
          </a:xfrm>
          <a:prstGeom prst="rect">
            <a:avLst/>
          </a:prstGeom>
        </p:spPr>
        <p:txBody>
          <a:bodyPr anchor="ctr" anchorCtr="0">
            <a:spAutoFit/>
          </a:bodyPr>
          <a:lstStyle>
            <a:lvl1pPr marL="0" indent="0" algn="ctr">
              <a:buNone/>
              <a:defRPr sz="1600">
                <a:solidFill>
                  <a:schemeClr val="bg1"/>
                </a:solidFill>
              </a:defRPr>
            </a:lvl1pPr>
          </a:lstStyle>
          <a:p>
            <a:pPr lvl="0"/>
            <a:r>
              <a:rPr lang="en-US" altLang="zh-CN" dirty="0" smtClean="0"/>
              <a:t>YIJIBIAOTI</a:t>
            </a:r>
            <a:endParaRPr lang="zh-CN" altLang="en-US" dirty="0"/>
          </a:p>
        </p:txBody>
      </p:sp>
      <p:pic>
        <p:nvPicPr>
          <p:cNvPr id="10" name="图片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45316" y="1902361"/>
            <a:ext cx="3417953" cy="3377068"/>
          </a:xfrm>
          <a:prstGeom prst="rect">
            <a:avLst/>
          </a:prstGeom>
        </p:spPr>
      </p:pic>
    </p:spTree>
    <p:extLst>
      <p:ext uri="{BB962C8B-B14F-4D97-AF65-F5344CB8AC3E}">
        <p14:creationId xmlns="" xmlns:p14="http://schemas.microsoft.com/office/powerpoint/2010/main" val="4033507463"/>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750"/>
                                        <p:tgtEl>
                                          <p:spTgt spid="19">
                                            <p:txEl>
                                              <p:pRg st="0" end="0"/>
                                            </p:txEl>
                                          </p:spTgt>
                                        </p:tgtEl>
                                      </p:cBhvr>
                                    </p:animEffect>
                                    <p:anim calcmode="lin" valueType="num">
                                      <p:cBhvr>
                                        <p:cTn id="12"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fade">
                                      <p:cBhvr>
                                        <p:cTn id="16" dur="750"/>
                                        <p:tgtEl>
                                          <p:spTgt spid="21">
                                            <p:txEl>
                                              <p:pRg st="0" end="0"/>
                                            </p:txEl>
                                          </p:spTgt>
                                        </p:tgtEl>
                                      </p:cBhvr>
                                    </p:animEffect>
                                    <p:anim calcmode="lin" valueType="num">
                                      <p:cBhvr>
                                        <p:cTn id="17"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21">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grpId="0" nodeType="withEffect">
                                  <p:stCondLst>
                                    <p:cond delay="250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fade">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10" presetClass="entr" presetSubtype="0"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withEffect">
                  <p:stCondLst>
                    <p:cond delay="2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p:tmplLst>
          <p:tmpl lvl="1">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750"/>
                        <p:tgtEl>
                          <p:spTgt spid="19"/>
                        </p:tgtEl>
                      </p:cBhvr>
                    </p:animEffect>
                    <p:anim calcmode="lin" valueType="num">
                      <p:cBhvr>
                        <p:cTn dur="750" fill="hold"/>
                        <p:tgtEl>
                          <p:spTgt spid="19"/>
                        </p:tgtEl>
                        <p:attrNameLst>
                          <p:attrName>ppt_x</p:attrName>
                        </p:attrNameLst>
                      </p:cBhvr>
                      <p:tavLst>
                        <p:tav tm="0">
                          <p:val>
                            <p:strVal val="#ppt_x"/>
                          </p:val>
                        </p:tav>
                        <p:tav tm="100000">
                          <p:val>
                            <p:strVal val="#ppt_x"/>
                          </p:val>
                        </p:tav>
                      </p:tavLst>
                    </p:anim>
                    <p:anim calcmode="lin" valueType="num">
                      <p:cBhvr>
                        <p:cTn dur="750" fill="hold"/>
                        <p:tgtEl>
                          <p:spTgt spid="19"/>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7"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750"/>
                        <p:tgtEl>
                          <p:spTgt spid="21"/>
                        </p:tgtEl>
                      </p:cBhvr>
                    </p:animEffect>
                    <p:anim calcmode="lin" valueType="num">
                      <p:cBhvr>
                        <p:cTn dur="750" fill="hold"/>
                        <p:tgtEl>
                          <p:spTgt spid="21"/>
                        </p:tgtEl>
                        <p:attrNameLst>
                          <p:attrName>ppt_x</p:attrName>
                        </p:attrNameLst>
                      </p:cBhvr>
                      <p:tavLst>
                        <p:tav tm="0">
                          <p:val>
                            <p:strVal val="#ppt_x"/>
                          </p:val>
                        </p:tav>
                        <p:tav tm="100000">
                          <p:val>
                            <p:strVal val="#ppt_x"/>
                          </p:val>
                        </p:tav>
                      </p:tavLst>
                    </p:anim>
                    <p:anim calcmode="lin" valueType="num">
                      <p:cBhvr>
                        <p:cTn dur="75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93797" y="51558"/>
            <a:ext cx="1620957" cy="523220"/>
          </a:xfrm>
          <a:prstGeom prst="rect">
            <a:avLst/>
          </a:prstGeom>
        </p:spPr>
        <p:txBody>
          <a:bodyPr wrap="none" anchor="ctr" anchorCtr="0">
            <a:spAutoFit/>
          </a:bodyPr>
          <a:lstStyle>
            <a:lvl1pPr algn="ctr">
              <a:lnSpc>
                <a:spcPct val="100000"/>
              </a:lnSpc>
              <a:defRPr sz="2800">
                <a:solidFill>
                  <a:schemeClr val="accent1"/>
                </a:solidFill>
              </a:defRPr>
            </a:lvl1pPr>
          </a:lstStyle>
          <a:p>
            <a:r>
              <a:rPr lang="zh-CN" altLang="en-US" dirty="0" smtClean="0"/>
              <a:t>标题样式</a:t>
            </a:r>
            <a:endParaRPr lang="zh-CN" altLang="en-US" dirty="0"/>
          </a:p>
        </p:txBody>
      </p:sp>
      <p:sp>
        <p:nvSpPr>
          <p:cNvPr id="3" name="矩形 2"/>
          <p:cNvSpPr/>
          <p:nvPr userDrawn="1"/>
        </p:nvSpPr>
        <p:spPr>
          <a:xfrm>
            <a:off x="-1" y="128585"/>
            <a:ext cx="542925"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2665628" y="128585"/>
            <a:ext cx="952637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684161820"/>
      </p:ext>
    </p:extLst>
  </p:cSld>
  <p:clrMapOvr>
    <a:masterClrMapping/>
  </p:clrMapOvr>
  <p:transition spd="slow" advClick="0" advTm="10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pPr/>
              <a:t>2019/8/16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pPr/>
              <a:t>‹#›</a:t>
            </a:fld>
            <a:endParaRPr lang="zh-CN" altLang="en-US"/>
          </a:p>
        </p:txBody>
      </p:sp>
    </p:spTree>
    <p:extLst>
      <p:ext uri="{BB962C8B-B14F-4D97-AF65-F5344CB8AC3E}">
        <p14:creationId xmlns="" xmlns:p14="http://schemas.microsoft.com/office/powerpoint/2010/main" val="3415877817"/>
      </p:ext>
    </p:extLst>
  </p:cSld>
  <p:clrMapOvr>
    <a:masterClrMapping/>
  </p:clrMapOvr>
  <p:transition spd="slow" advClick="0" advTm="10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pPr/>
              <a:t>2019/8/16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pPr/>
              <a:t>‹#›</a:t>
            </a:fld>
            <a:endParaRPr lang="zh-CN" altLang="en-US"/>
          </a:p>
        </p:txBody>
      </p:sp>
    </p:spTree>
    <p:extLst>
      <p:ext uri="{BB962C8B-B14F-4D97-AF65-F5344CB8AC3E}">
        <p14:creationId xmlns="" xmlns:p14="http://schemas.microsoft.com/office/powerpoint/2010/main" val="4032601123"/>
      </p:ext>
    </p:extLst>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pPr/>
              <a:t>2019/8/16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pPr/>
              <a:t>‹#›</a:t>
            </a:fld>
            <a:endParaRPr lang="zh-CN" altLang="en-US"/>
          </a:p>
        </p:txBody>
      </p:sp>
    </p:spTree>
    <p:extLst>
      <p:ext uri="{BB962C8B-B14F-4D97-AF65-F5344CB8AC3E}">
        <p14:creationId xmlns="" xmlns:p14="http://schemas.microsoft.com/office/powerpoint/2010/main" val="137613552"/>
      </p:ext>
    </p:extLst>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pPr/>
              <a:t>2019/8/16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pPr/>
              <a:t>‹#›</a:t>
            </a:fld>
            <a:endParaRPr lang="zh-CN" altLang="en-US"/>
          </a:p>
        </p:txBody>
      </p:sp>
    </p:spTree>
    <p:extLst>
      <p:ext uri="{BB962C8B-B14F-4D97-AF65-F5344CB8AC3E}">
        <p14:creationId xmlns="" xmlns:p14="http://schemas.microsoft.com/office/powerpoint/2010/main" val="1933146401"/>
      </p:ext>
    </p:extLst>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pPr/>
              <a:t>2019/8/16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pPr/>
              <a:t>‹#›</a:t>
            </a:fld>
            <a:endParaRPr lang="zh-CN" altLang="en-US"/>
          </a:p>
        </p:txBody>
      </p:sp>
    </p:spTree>
    <p:extLst>
      <p:ext uri="{BB962C8B-B14F-4D97-AF65-F5344CB8AC3E}">
        <p14:creationId xmlns="" xmlns:p14="http://schemas.microsoft.com/office/powerpoint/2010/main" val="1289548145"/>
      </p:ext>
    </p:extLst>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2345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5" r:id="rId6"/>
    <p:sldLayoutId id="2147483656" r:id="rId7"/>
    <p:sldLayoutId id="2147483657" r:id="rId8"/>
    <p:sldLayoutId id="2147483658" r:id="rId9"/>
    <p:sldLayoutId id="2147483659" r:id="rId10"/>
  </p:sldLayoutIdLst>
  <p:transition spd="slow" advClick="0" advTm="10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89512" y="2886075"/>
            <a:ext cx="5131903" cy="4999061"/>
          </a:xfrm>
          <a:prstGeom prst="rect">
            <a:avLst/>
          </a:prstGeom>
        </p:spPr>
      </p:pic>
      <p:cxnSp>
        <p:nvCxnSpPr>
          <p:cNvPr id="7" name="直接连接符 6"/>
          <p:cNvCxnSpPr/>
          <p:nvPr/>
        </p:nvCxnSpPr>
        <p:spPr>
          <a:xfrm>
            <a:off x="0" y="5844380"/>
            <a:ext cx="8547504" cy="0"/>
          </a:xfrm>
          <a:prstGeom prst="line">
            <a:avLst/>
          </a:prstGeom>
          <a:ln>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标题 1"/>
          <p:cNvSpPr txBox="1">
            <a:spLocks/>
          </p:cNvSpPr>
          <p:nvPr/>
        </p:nvSpPr>
        <p:spPr>
          <a:xfrm>
            <a:off x="3254921" y="590972"/>
            <a:ext cx="7772400" cy="1470025"/>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4000" b="1" i="0" u="none" strike="noStrike" kern="9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方正黄草简体" pitchFamily="65" charset="-122"/>
                <a:ea typeface="方正黄草简体" pitchFamily="65" charset="-122"/>
                <a:cs typeface="+mj-cs"/>
              </a:rPr>
              <a:t>世协（北京）国际会展有限公司</a:t>
            </a:r>
            <a:r>
              <a:rPr kumimoji="0" lang="en-US" altLang="zh-CN" sz="4000" b="1" i="0" u="none" strike="noStrike" kern="900" cap="none" spc="-200" normalizeH="0" baseline="0" noProof="0" dirty="0" smtClean="0">
                <a:ln>
                  <a:noFill/>
                </a:ln>
                <a:solidFill>
                  <a:schemeClr val="bg1"/>
                </a:solidFill>
                <a:effectLst>
                  <a:outerShdw blurRad="38100" dist="38100" dir="2700000" algn="tl">
                    <a:srgbClr val="000000">
                      <a:alpha val="43137"/>
                    </a:srgbClr>
                  </a:outerShdw>
                </a:effectLst>
                <a:uLnTx/>
                <a:uFillTx/>
                <a:latin typeface="方正黄草简体" pitchFamily="65" charset="-122"/>
                <a:ea typeface="方正黄草简体" pitchFamily="65" charset="-122"/>
                <a:cs typeface="+mj-cs"/>
              </a:rPr>
              <a:t/>
            </a:r>
            <a:br>
              <a:rPr kumimoji="0" lang="en-US" altLang="zh-CN" sz="4000" b="1" i="0" u="none" strike="noStrike" kern="900" cap="none" spc="-200" normalizeH="0" baseline="0" noProof="0" dirty="0" smtClean="0">
                <a:ln>
                  <a:noFill/>
                </a:ln>
                <a:solidFill>
                  <a:schemeClr val="bg1"/>
                </a:solidFill>
                <a:effectLst>
                  <a:outerShdw blurRad="38100" dist="38100" dir="2700000" algn="tl">
                    <a:srgbClr val="000000">
                      <a:alpha val="43137"/>
                    </a:srgbClr>
                  </a:outerShdw>
                </a:effectLst>
                <a:uLnTx/>
                <a:uFillTx/>
                <a:latin typeface="方正黄草简体" pitchFamily="65" charset="-122"/>
                <a:ea typeface="方正黄草简体" pitchFamily="65" charset="-122"/>
                <a:cs typeface="+mj-cs"/>
              </a:rPr>
            </a:br>
            <a:r>
              <a:rPr kumimoji="0" lang="en-US" altLang="zh-CN" sz="2400" b="1" i="0" u="none" strike="noStrike" kern="900" cap="none" spc="-12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方正黄草简体" pitchFamily="65" charset="-122"/>
                <a:cs typeface="Times New Roman" pitchFamily="18" charset="0"/>
              </a:rPr>
              <a:t>SHIXIE (BEIJING)  INTERNATIONAL  EXPO  CO., LTD.</a:t>
            </a:r>
            <a:endParaRPr kumimoji="0" lang="zh-CN" altLang="en-US" sz="2400" b="1" i="0" u="none" strike="noStrike" kern="900" cap="none" spc="-12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方正黄草简体" pitchFamily="65" charset="-122"/>
              <a:cs typeface="Times New Roman" pitchFamily="18" charset="0"/>
            </a:endParaRPr>
          </a:p>
        </p:txBody>
      </p:sp>
      <p:sp>
        <p:nvSpPr>
          <p:cNvPr id="10" name="副标题 2"/>
          <p:cNvSpPr txBox="1">
            <a:spLocks/>
          </p:cNvSpPr>
          <p:nvPr/>
        </p:nvSpPr>
        <p:spPr>
          <a:xfrm>
            <a:off x="1497757" y="6057528"/>
            <a:ext cx="5131644" cy="648072"/>
          </a:xfrm>
          <a:prstGeom prst="rect">
            <a:avLst/>
          </a:prstGeom>
        </p:spPr>
        <p:txBody>
          <a:bodyPr>
            <a:normAutofit/>
          </a:bodyPr>
          <a:lstStyle/>
          <a:p>
            <a:pPr marL="228600" lvl="0" indent="-228600">
              <a:lnSpc>
                <a:spcPct val="90000"/>
              </a:lnSpc>
              <a:spcBef>
                <a:spcPts val="1000"/>
              </a:spcBef>
              <a:defRPr/>
            </a:pPr>
            <a:r>
              <a:rPr lang="zh-CN" altLang="en-US" sz="3600" b="1" spc="200" dirty="0" smtClean="0">
                <a:solidFill>
                  <a:schemeClr val="bg1"/>
                </a:solidFill>
                <a:latin typeface="方正黄草简体" pitchFamily="65" charset="-122"/>
                <a:ea typeface="方正黄草简体" pitchFamily="65" charset="-122"/>
              </a:rPr>
              <a:t>参</a:t>
            </a:r>
            <a:r>
              <a:rPr kumimoji="0" lang="zh-CN" altLang="en-US" sz="3600" b="1" i="0" u="none" strike="noStrike" kern="1200" cap="none" spc="200" normalizeH="0" baseline="0" noProof="0" dirty="0" smtClean="0">
                <a:ln>
                  <a:noFill/>
                </a:ln>
                <a:solidFill>
                  <a:schemeClr val="bg1"/>
                </a:solidFill>
                <a:effectLst/>
                <a:uLnTx/>
                <a:uFillTx/>
                <a:latin typeface="方正黄草简体" pitchFamily="65" charset="-122"/>
                <a:ea typeface="方正黄草简体" pitchFamily="65" charset="-122"/>
                <a:cs typeface="+mn-cs"/>
              </a:rPr>
              <a:t>展首选      世协会展  </a:t>
            </a:r>
            <a:r>
              <a:rPr kumimoji="0" lang="zh-CN" altLang="en-US" sz="3600" b="1" i="0" u="none" strike="noStrike" kern="1200" cap="none" spc="200" normalizeH="0" noProof="0" dirty="0" smtClean="0">
                <a:ln>
                  <a:noFill/>
                </a:ln>
                <a:solidFill>
                  <a:schemeClr val="bg1"/>
                </a:solidFill>
                <a:effectLst/>
                <a:uLnTx/>
                <a:uFillTx/>
                <a:latin typeface="方正黄草简体" pitchFamily="65" charset="-122"/>
                <a:ea typeface="方正黄草简体" pitchFamily="65" charset="-122"/>
                <a:cs typeface="+mn-cs"/>
              </a:rPr>
              <a:t> </a:t>
            </a:r>
            <a:endParaRPr kumimoji="0" lang="zh-CN" altLang="en-US" sz="1400" b="1" i="0" u="none" strike="noStrike" kern="1200" cap="none" spc="200" normalizeH="0" baseline="0" noProof="0" dirty="0">
              <a:ln>
                <a:noFill/>
              </a:ln>
              <a:solidFill>
                <a:schemeClr val="bg1"/>
              </a:solidFill>
              <a:effectLst/>
              <a:uLnTx/>
              <a:uFillTx/>
              <a:latin typeface="方正黄草简体" pitchFamily="65" charset="-122"/>
              <a:ea typeface="方正黄草简体" pitchFamily="65" charset="-122"/>
              <a:cs typeface="+mn-cs"/>
            </a:endParaRPr>
          </a:p>
        </p:txBody>
      </p:sp>
      <p:pic>
        <p:nvPicPr>
          <p:cNvPr id="13" name="图片 12" descr="世协logo.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123950" y="139554"/>
            <a:ext cx="2775919" cy="1923164"/>
          </a:xfrm>
          <a:prstGeom prst="rect">
            <a:avLst/>
          </a:prstGeom>
          <a:ln>
            <a:noFill/>
          </a:ln>
          <a:effectLst>
            <a:glow rad="139700">
              <a:schemeClr val="bg1">
                <a:alpha val="40000"/>
              </a:schemeClr>
            </a:glow>
          </a:effectLst>
        </p:spPr>
      </p:pic>
      <p:pic>
        <p:nvPicPr>
          <p:cNvPr id="14" name="图片 13" descr="Ambiente.jpg"/>
          <p:cNvPicPr>
            <a:picLocks noChangeAspect="1"/>
          </p:cNvPicPr>
          <p:nvPr/>
        </p:nvPicPr>
        <p:blipFill>
          <a:blip r:embed="rId6" cstate="print">
            <a:clrChange>
              <a:clrFrom>
                <a:srgbClr val="FFFFFE"/>
              </a:clrFrom>
              <a:clrTo>
                <a:srgbClr val="FFFFFE">
                  <a:alpha val="0"/>
                </a:srgbClr>
              </a:clrTo>
            </a:clrChange>
          </a:blip>
          <a:stretch>
            <a:fillRect/>
          </a:stretch>
        </p:blipFill>
        <p:spPr>
          <a:xfrm>
            <a:off x="1112565" y="2587252"/>
            <a:ext cx="2520280" cy="488182"/>
          </a:xfrm>
          <a:prstGeom prst="rect">
            <a:avLst/>
          </a:prstGeom>
          <a:effectLst>
            <a:glow rad="63500">
              <a:schemeClr val="accent6">
                <a:satMod val="175000"/>
                <a:alpha val="40000"/>
              </a:schemeClr>
            </a:glow>
          </a:effectLst>
        </p:spPr>
      </p:pic>
      <p:pic>
        <p:nvPicPr>
          <p:cNvPr id="15" name="图片 14" descr="法礼展logo.jpg"/>
          <p:cNvPicPr>
            <a:picLocks noChangeAspect="1"/>
          </p:cNvPicPr>
          <p:nvPr/>
        </p:nvPicPr>
        <p:blipFill>
          <a:blip r:embed="rId7" cstate="print">
            <a:clrChange>
              <a:clrFrom>
                <a:srgbClr val="FFFFFE"/>
              </a:clrFrom>
              <a:clrTo>
                <a:srgbClr val="FFFFFE">
                  <a:alpha val="0"/>
                </a:srgbClr>
              </a:clrTo>
            </a:clrChange>
          </a:blip>
          <a:stretch>
            <a:fillRect/>
          </a:stretch>
        </p:blipFill>
        <p:spPr>
          <a:xfrm>
            <a:off x="4737670" y="2057028"/>
            <a:ext cx="3635896" cy="507503"/>
          </a:xfrm>
          <a:prstGeom prst="rect">
            <a:avLst/>
          </a:prstGeom>
          <a:effectLst>
            <a:glow rad="63500">
              <a:schemeClr val="accent6">
                <a:satMod val="175000"/>
                <a:alpha val="40000"/>
              </a:schemeClr>
            </a:glow>
          </a:effectLst>
        </p:spPr>
      </p:pic>
      <p:pic>
        <p:nvPicPr>
          <p:cNvPr id="16" name="图片 15" descr="IHA.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262683" y="3612597"/>
            <a:ext cx="1740328" cy="1435628"/>
          </a:xfrm>
          <a:prstGeom prst="rect">
            <a:avLst/>
          </a:prstGeom>
          <a:effectLst>
            <a:glow rad="63500">
              <a:schemeClr val="accent6">
                <a:satMod val="175000"/>
                <a:alpha val="40000"/>
              </a:schemeClr>
            </a:glow>
          </a:effectLst>
        </p:spPr>
      </p:pic>
      <p:pic>
        <p:nvPicPr>
          <p:cNvPr id="17" name="图片 16" descr="logo_tigs.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865391" y="3386548"/>
            <a:ext cx="2592288" cy="787287"/>
          </a:xfrm>
          <a:prstGeom prst="rect">
            <a:avLst/>
          </a:prstGeom>
          <a:effectLst>
            <a:glow rad="63500">
              <a:schemeClr val="accent6">
                <a:satMod val="175000"/>
                <a:alpha val="40000"/>
              </a:schemeClr>
            </a:glow>
            <a:softEdge rad="12700"/>
          </a:effectLst>
        </p:spPr>
      </p:pic>
      <p:pic>
        <p:nvPicPr>
          <p:cNvPr id="18" name="图片 17" descr="logo_eng.png"/>
          <p:cNvPicPr>
            <a:picLocks noChangeAspect="1"/>
          </p:cNvPicPr>
          <p:nvPr/>
        </p:nvPicPr>
        <p:blipFill>
          <a:blip r:embed="rId10" cstate="print">
            <a:clrChange>
              <a:clrFrom>
                <a:srgbClr val="FFFFFF"/>
              </a:clrFrom>
              <a:clrTo>
                <a:srgbClr val="FFFFFF">
                  <a:alpha val="0"/>
                </a:srgbClr>
              </a:clrTo>
            </a:clrChange>
          </a:blip>
          <a:stretch>
            <a:fillRect/>
          </a:stretch>
        </p:blipFill>
        <p:spPr>
          <a:xfrm>
            <a:off x="4030959" y="4635226"/>
            <a:ext cx="3033469" cy="774974"/>
          </a:xfrm>
          <a:prstGeom prst="rect">
            <a:avLst/>
          </a:prstGeom>
          <a:effectLst>
            <a:glow rad="63500">
              <a:schemeClr val="accent6">
                <a:satMod val="175000"/>
                <a:alpha val="40000"/>
              </a:schemeClr>
            </a:glow>
            <a:softEdge rad="12700"/>
          </a:effectLst>
        </p:spPr>
      </p:pic>
    </p:spTree>
    <p:extLst>
      <p:ext uri="{BB962C8B-B14F-4D97-AF65-F5344CB8AC3E}">
        <p14:creationId xmlns="" xmlns:p14="http://schemas.microsoft.com/office/powerpoint/2010/main" val="3806908886"/>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13"/>
                                        </p:tgtEl>
                                        <p:attrNameLst>
                                          <p:attrName>style.visibility</p:attrName>
                                        </p:attrNameLst>
                                      </p:cBhvr>
                                      <p:to>
                                        <p:strVal val="visible"/>
                                      </p:to>
                                    </p:set>
                                    <p:anim calcmode="lin" valueType="num">
                                      <p:cBhvr>
                                        <p:cTn id="11" dur="3000" fill="hold"/>
                                        <p:tgtEl>
                                          <p:spTgt spid="13"/>
                                        </p:tgtEl>
                                        <p:attrNameLst>
                                          <p:attrName>ppt_w</p:attrName>
                                        </p:attrNameLst>
                                      </p:cBhvr>
                                      <p:tavLst>
                                        <p:tav tm="0">
                                          <p:val>
                                            <p:fltVal val="0"/>
                                          </p:val>
                                        </p:tav>
                                        <p:tav tm="100000">
                                          <p:val>
                                            <p:strVal val="#ppt_w"/>
                                          </p:val>
                                        </p:tav>
                                      </p:tavLst>
                                    </p:anim>
                                    <p:anim calcmode="lin" valueType="num">
                                      <p:cBhvr>
                                        <p:cTn id="12" dur="3000" fill="hold"/>
                                        <p:tgtEl>
                                          <p:spTgt spid="13"/>
                                        </p:tgtEl>
                                        <p:attrNameLst>
                                          <p:attrName>ppt_h</p:attrName>
                                        </p:attrNameLst>
                                      </p:cBhvr>
                                      <p:tavLst>
                                        <p:tav tm="0">
                                          <p:val>
                                            <p:fltVal val="0"/>
                                          </p:val>
                                        </p:tav>
                                        <p:tav tm="100000">
                                          <p:val>
                                            <p:strVal val="#ppt_h"/>
                                          </p:val>
                                        </p:tav>
                                      </p:tavLst>
                                    </p:anim>
                                    <p:anim calcmode="lin" valueType="num">
                                      <p:cBhvr>
                                        <p:cTn id="13" dur="3000" fill="hold"/>
                                        <p:tgtEl>
                                          <p:spTgt spid="13"/>
                                        </p:tgtEl>
                                        <p:attrNameLst>
                                          <p:attrName>style.rotation</p:attrName>
                                        </p:attrNameLst>
                                      </p:cBhvr>
                                      <p:tavLst>
                                        <p:tav tm="0">
                                          <p:val>
                                            <p:fltVal val="90"/>
                                          </p:val>
                                        </p:tav>
                                        <p:tav tm="100000">
                                          <p:val>
                                            <p:fltVal val="0"/>
                                          </p:val>
                                        </p:tav>
                                      </p:tavLst>
                                    </p:anim>
                                    <p:animEffect transition="in" filter="fade">
                                      <p:cBhvr>
                                        <p:cTn id="14" dur="3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3000" fill="hold"/>
                                        <p:tgtEl>
                                          <p:spTgt spid="9"/>
                                        </p:tgtEl>
                                        <p:attrNameLst>
                                          <p:attrName>ppt_w</p:attrName>
                                        </p:attrNameLst>
                                      </p:cBhvr>
                                      <p:tavLst>
                                        <p:tav tm="0">
                                          <p:val>
                                            <p:fltVal val="0"/>
                                          </p:val>
                                        </p:tav>
                                        <p:tav tm="100000">
                                          <p:val>
                                            <p:strVal val="#ppt_w"/>
                                          </p:val>
                                        </p:tav>
                                      </p:tavLst>
                                    </p:anim>
                                    <p:anim calcmode="lin" valueType="num">
                                      <p:cBhvr>
                                        <p:cTn id="18" dur="3000" fill="hold"/>
                                        <p:tgtEl>
                                          <p:spTgt spid="9"/>
                                        </p:tgtEl>
                                        <p:attrNameLst>
                                          <p:attrName>ppt_h</p:attrName>
                                        </p:attrNameLst>
                                      </p:cBhvr>
                                      <p:tavLst>
                                        <p:tav tm="0">
                                          <p:val>
                                            <p:fltVal val="0"/>
                                          </p:val>
                                        </p:tav>
                                        <p:tav tm="100000">
                                          <p:val>
                                            <p:strVal val="#ppt_h"/>
                                          </p:val>
                                        </p:tav>
                                      </p:tavLst>
                                    </p:anim>
                                    <p:anim calcmode="lin" valueType="num">
                                      <p:cBhvr>
                                        <p:cTn id="19" dur="3000" fill="hold"/>
                                        <p:tgtEl>
                                          <p:spTgt spid="9"/>
                                        </p:tgtEl>
                                        <p:attrNameLst>
                                          <p:attrName>style.rotation</p:attrName>
                                        </p:attrNameLst>
                                      </p:cBhvr>
                                      <p:tavLst>
                                        <p:tav tm="0">
                                          <p:val>
                                            <p:fltVal val="90"/>
                                          </p:val>
                                        </p:tav>
                                        <p:tav tm="100000">
                                          <p:val>
                                            <p:fltVal val="0"/>
                                          </p:val>
                                        </p:tav>
                                      </p:tavLst>
                                    </p:anim>
                                    <p:animEffect transition="in" filter="fade">
                                      <p:cBhvr>
                                        <p:cTn id="20" dur="3000"/>
                                        <p:tgtEl>
                                          <p:spTgt spid="9"/>
                                        </p:tgtEl>
                                      </p:cBhvr>
                                    </p:animEffect>
                                  </p:childTnLst>
                                </p:cTn>
                              </p:par>
                            </p:childTnLst>
                          </p:cTn>
                        </p:par>
                        <p:par>
                          <p:cTn id="21" fill="hold">
                            <p:stCondLst>
                              <p:cond delay="5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600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par>
                          <p:cTn id="35" fill="hold">
                            <p:stCondLst>
                              <p:cond delay="7000"/>
                            </p:stCondLst>
                            <p:childTnLst>
                              <p:par>
                                <p:cTn id="36" presetID="31" presetClass="entr" presetSubtype="0" fill="hold" nodeType="afterEffect">
                                  <p:stCondLst>
                                    <p:cond delay="0"/>
                                  </p:stCondLst>
                                  <p:iterate type="lt">
                                    <p:tmPct val="5000"/>
                                  </p:iterate>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par>
                          <p:cTn id="42" fill="hold">
                            <p:stCondLst>
                              <p:cond delay="8000"/>
                            </p:stCondLst>
                            <p:childTnLst>
                              <p:par>
                                <p:cTn id="43" presetID="31" presetClass="entr" presetSubtype="0" fill="hold" nodeType="afterEffect">
                                  <p:stCondLst>
                                    <p:cond delay="0"/>
                                  </p:stCondLst>
                                  <p:iterate type="lt">
                                    <p:tmPct val="5000"/>
                                  </p:iterate>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par>
                          <p:cTn id="49" fill="hold">
                            <p:stCondLst>
                              <p:cond delay="9000"/>
                            </p:stCondLst>
                            <p:childTnLst>
                              <p:par>
                                <p:cTn id="50" presetID="31" presetClass="entr" presetSubtype="0" fill="hold" nodeType="afterEffect">
                                  <p:stCondLst>
                                    <p:cond delay="0"/>
                                  </p:stCondLst>
                                  <p:iterate type="lt">
                                    <p:tmPct val="5000"/>
                                  </p:iterate>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90"/>
                                          </p:val>
                                        </p:tav>
                                        <p:tav tm="100000">
                                          <p:val>
                                            <p:fltVal val="0"/>
                                          </p:val>
                                        </p:tav>
                                      </p:tavLst>
                                    </p:anim>
                                    <p:animEffect transition="in" filter="fade">
                                      <p:cBhvr>
                                        <p:cTn id="55" dur="1000"/>
                                        <p:tgtEl>
                                          <p:spTgt spid="18"/>
                                        </p:tgtEl>
                                      </p:cBhvr>
                                    </p:animEffect>
                                  </p:childTnLst>
                                </p:cTn>
                              </p:par>
                            </p:childTnLst>
                          </p:cTn>
                        </p:par>
                        <p:par>
                          <p:cTn id="56" fill="hold">
                            <p:stCondLst>
                              <p:cond delay="10000"/>
                            </p:stCondLst>
                            <p:childTnLst>
                              <p:par>
                                <p:cTn id="57" presetID="16" presetClass="entr" presetSubtype="37"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outVertical)">
                                      <p:cBhvr>
                                        <p:cTn id="59" dur="500"/>
                                        <p:tgtEl>
                                          <p:spTgt spid="7"/>
                                        </p:tgtEl>
                                      </p:cBhvr>
                                    </p:animEffect>
                                  </p:childTnLst>
                                </p:cTn>
                              </p:par>
                            </p:childTnLst>
                          </p:cTn>
                        </p:par>
                        <p:par>
                          <p:cTn id="60" fill="hold">
                            <p:stCondLst>
                              <p:cond delay="10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
                                            <p:txEl>
                                              <p:pRg st="0" end="0"/>
                                            </p:txEl>
                                          </p:spTgt>
                                        </p:tgtEl>
                                        <p:attrNameLst>
                                          <p:attrName>style.visibility</p:attrName>
                                        </p:attrNameLst>
                                      </p:cBhvr>
                                      <p:to>
                                        <p:strVal val="visible"/>
                                      </p:to>
                                    </p:set>
                                    <p:anim calcmode="lin" valueType="num">
                                      <p:cBhvr>
                                        <p:cTn id="63"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65"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261" y="51558"/>
            <a:ext cx="1980030" cy="523220"/>
          </a:xfrm>
        </p:spPr>
        <p:txBody>
          <a:bodyPr/>
          <a:lstStyle/>
          <a:p>
            <a:r>
              <a:rPr lang="zh-CN" altLang="en-US" dirty="0" smtClean="0">
                <a:latin typeface="+mj-ea"/>
              </a:rPr>
              <a:t>展会介绍之</a:t>
            </a:r>
            <a:endParaRPr lang="zh-CN" altLang="en-US" dirty="0">
              <a:latin typeface="+mj-ea"/>
            </a:endParaRPr>
          </a:p>
        </p:txBody>
      </p:sp>
      <p:sp>
        <p:nvSpPr>
          <p:cNvPr id="10" name="文本框 9"/>
          <p:cNvSpPr txBox="1"/>
          <p:nvPr/>
        </p:nvSpPr>
        <p:spPr>
          <a:xfrm>
            <a:off x="2559845" y="640894"/>
            <a:ext cx="6822280" cy="461665"/>
          </a:xfrm>
          <a:prstGeom prst="rect">
            <a:avLst/>
          </a:prstGeom>
          <a:noFill/>
        </p:spPr>
        <p:txBody>
          <a:bodyPr wrap="square" rtlCol="0">
            <a:spAutoFit/>
          </a:bodyPr>
          <a:lstStyle/>
          <a:p>
            <a:r>
              <a:rPr lang="zh-CN" altLang="en-US" sz="2400" dirty="0" smtClean="0">
                <a:solidFill>
                  <a:schemeClr val="accent1"/>
                </a:solidFill>
                <a:latin typeface="+mn-ea"/>
                <a:cs typeface="+mn-ea"/>
                <a:sym typeface="+mn-lt"/>
              </a:rPr>
              <a:t>法兰克福国际圣诞礼品展览会（</a:t>
            </a:r>
            <a:r>
              <a:rPr lang="en-US" altLang="zh-CN" sz="2400" dirty="0" smtClean="0">
                <a:solidFill>
                  <a:schemeClr val="accent1"/>
                </a:solidFill>
                <a:latin typeface="+mn-ea"/>
                <a:cs typeface="+mn-ea"/>
                <a:sym typeface="+mn-lt"/>
              </a:rPr>
              <a:t>Christmasworld</a:t>
            </a:r>
            <a:r>
              <a:rPr lang="zh-CN" altLang="en-US" sz="2400" dirty="0" smtClean="0">
                <a:solidFill>
                  <a:schemeClr val="accent1"/>
                </a:solidFill>
                <a:latin typeface="+mn-ea"/>
                <a:cs typeface="+mn-ea"/>
                <a:sym typeface="+mn-lt"/>
              </a:rPr>
              <a:t>）</a:t>
            </a:r>
            <a:endParaRPr lang="zh-CN" altLang="en-US" sz="2400" dirty="0">
              <a:solidFill>
                <a:schemeClr val="accent1"/>
              </a:solidFill>
              <a:latin typeface="+mn-ea"/>
              <a:cs typeface="+mn-ea"/>
              <a:sym typeface="+mn-lt"/>
            </a:endParaRPr>
          </a:p>
        </p:txBody>
      </p:sp>
      <p:sp>
        <p:nvSpPr>
          <p:cNvPr id="23" name="文本框 9"/>
          <p:cNvSpPr txBox="1"/>
          <p:nvPr/>
        </p:nvSpPr>
        <p:spPr>
          <a:xfrm>
            <a:off x="578645" y="1164769"/>
            <a:ext cx="10213180" cy="3754874"/>
          </a:xfrm>
          <a:prstGeom prst="rect">
            <a:avLst/>
          </a:prstGeom>
          <a:noFill/>
        </p:spPr>
        <p:txBody>
          <a:bodyPr wrap="square" rtlCol="0">
            <a:spAutoFit/>
          </a:bodyPr>
          <a:lstStyle/>
          <a:p>
            <a:r>
              <a:rPr lang="zh-CN" altLang="en-US" sz="1400" dirty="0" smtClean="0">
                <a:solidFill>
                  <a:schemeClr val="accent1"/>
                </a:solidFill>
                <a:latin typeface="Arial" pitchFamily="34" charset="0"/>
                <a:cs typeface="Arial" pitchFamily="34" charset="0"/>
                <a:sym typeface="+mn-lt"/>
              </a:rPr>
              <a:t>展出时间：</a:t>
            </a:r>
            <a:r>
              <a:rPr lang="en-US" altLang="zh-CN" sz="1400" dirty="0" smtClean="0">
                <a:solidFill>
                  <a:schemeClr val="accent1"/>
                </a:solidFill>
                <a:latin typeface="Arial" pitchFamily="34" charset="0"/>
                <a:cs typeface="Arial" pitchFamily="34" charset="0"/>
                <a:sym typeface="+mn-lt"/>
              </a:rPr>
              <a:t>2020</a:t>
            </a:r>
            <a:r>
              <a:rPr lang="zh-CN" altLang="en-US" sz="1400" dirty="0" smtClean="0">
                <a:solidFill>
                  <a:schemeClr val="accent1"/>
                </a:solidFill>
                <a:latin typeface="Arial" pitchFamily="34" charset="0"/>
                <a:cs typeface="Arial" pitchFamily="34" charset="0"/>
                <a:sym typeface="+mn-lt"/>
              </a:rPr>
              <a:t>年</a:t>
            </a:r>
            <a:r>
              <a:rPr lang="en-US" altLang="zh-CN" sz="1400" dirty="0" smtClean="0">
                <a:solidFill>
                  <a:schemeClr val="accent1"/>
                </a:solidFill>
                <a:latin typeface="Arial" pitchFamily="34" charset="0"/>
                <a:cs typeface="Arial" pitchFamily="34" charset="0"/>
                <a:sym typeface="+mn-lt"/>
              </a:rPr>
              <a:t>1</a:t>
            </a:r>
            <a:r>
              <a:rPr lang="zh-CN" altLang="en-US" sz="1400" dirty="0" smtClean="0">
                <a:solidFill>
                  <a:schemeClr val="accent1"/>
                </a:solidFill>
                <a:latin typeface="Arial" pitchFamily="34" charset="0"/>
                <a:cs typeface="Arial" pitchFamily="34" charset="0"/>
                <a:sym typeface="+mn-lt"/>
              </a:rPr>
              <a:t>月</a:t>
            </a:r>
            <a:r>
              <a:rPr lang="en-US" altLang="zh-CN" sz="1400" dirty="0" smtClean="0">
                <a:solidFill>
                  <a:schemeClr val="accent1"/>
                </a:solidFill>
                <a:latin typeface="Arial" pitchFamily="34" charset="0"/>
                <a:cs typeface="Arial" pitchFamily="34" charset="0"/>
                <a:sym typeface="+mn-lt"/>
              </a:rPr>
              <a:t>24-28</a:t>
            </a:r>
            <a:r>
              <a:rPr lang="zh-CN" altLang="en-US" sz="1400" dirty="0" smtClean="0">
                <a:solidFill>
                  <a:schemeClr val="accent1"/>
                </a:solidFill>
                <a:latin typeface="Arial" pitchFamily="34" charset="0"/>
                <a:cs typeface="Arial" pitchFamily="34" charset="0"/>
                <a:sym typeface="+mn-lt"/>
              </a:rPr>
              <a:t>日                     展出地点：德国法兰克福展览中心                          主办单位：德国法兰克福展览公司</a:t>
            </a:r>
          </a:p>
          <a:p>
            <a:endParaRPr lang="zh-CN" altLang="en-US" sz="1400" dirty="0" smtClean="0">
              <a:solidFill>
                <a:schemeClr val="accent1"/>
              </a:solidFill>
              <a:latin typeface="Arial" pitchFamily="34" charset="0"/>
              <a:cs typeface="Arial" pitchFamily="34" charset="0"/>
              <a:sym typeface="+mn-lt"/>
            </a:endParaRPr>
          </a:p>
          <a:p>
            <a:r>
              <a:rPr lang="en-US" altLang="zh-CN" sz="1400" b="1" dirty="0" smtClean="0">
                <a:solidFill>
                  <a:schemeClr val="accent1"/>
                </a:solidFill>
                <a:latin typeface="Arial" pitchFamily="34" charset="0"/>
                <a:cs typeface="Arial" pitchFamily="34" charset="0"/>
                <a:sym typeface="+mn-lt"/>
              </a:rPr>
              <a:t>※ </a:t>
            </a:r>
            <a:r>
              <a:rPr lang="zh-CN" altLang="en-US" sz="1400" b="1" dirty="0" smtClean="0">
                <a:solidFill>
                  <a:schemeClr val="accent1"/>
                </a:solidFill>
                <a:latin typeface="Arial" pitchFamily="34" charset="0"/>
                <a:cs typeface="Arial" pitchFamily="34" charset="0"/>
                <a:sym typeface="+mn-lt"/>
              </a:rPr>
              <a:t>展会概况</a:t>
            </a:r>
          </a:p>
          <a:p>
            <a:r>
              <a:rPr lang="en-US" altLang="zh-CN" sz="1400" dirty="0" smtClean="0">
                <a:solidFill>
                  <a:schemeClr val="accent1"/>
                </a:solidFill>
                <a:latin typeface="Arial" pitchFamily="34" charset="0"/>
                <a:cs typeface="Arial" pitchFamily="34" charset="0"/>
                <a:sym typeface="+mn-lt"/>
              </a:rPr>
              <a:t>CHRISTMAS WORLD</a:t>
            </a:r>
            <a:r>
              <a:rPr lang="zh-CN" altLang="en-US" sz="1400" dirty="0" smtClean="0">
                <a:solidFill>
                  <a:schemeClr val="accent1"/>
                </a:solidFill>
                <a:latin typeface="Arial" pitchFamily="34" charset="0"/>
                <a:cs typeface="Arial" pitchFamily="34" charset="0"/>
                <a:sym typeface="+mn-lt"/>
              </a:rPr>
              <a:t>国际博览会是世界上最著名的、影响最大的节日礼品及装饰品类展览会，自</a:t>
            </a:r>
            <a:r>
              <a:rPr lang="en-US" altLang="zh-CN" sz="1400" dirty="0" smtClean="0">
                <a:solidFill>
                  <a:schemeClr val="accent1"/>
                </a:solidFill>
                <a:latin typeface="Arial" pitchFamily="34" charset="0"/>
                <a:cs typeface="Arial" pitchFamily="34" charset="0"/>
                <a:sym typeface="+mn-lt"/>
              </a:rPr>
              <a:t>1949</a:t>
            </a:r>
            <a:r>
              <a:rPr lang="zh-CN" altLang="en-US" sz="1400" dirty="0" smtClean="0">
                <a:solidFill>
                  <a:schemeClr val="accent1"/>
                </a:solidFill>
                <a:latin typeface="Arial" pitchFamily="34" charset="0"/>
                <a:cs typeface="Arial" pitchFamily="34" charset="0"/>
                <a:sym typeface="+mn-lt"/>
              </a:rPr>
              <a:t>年始办以来，该展已成为专业厂商开拓欧洲市场，特别是德国市场，掌握专业信息，了解当今国际市场流行趋势，掌握最新技术及签订订货合同最重要的展会。每届展会均可吸引来自世界</a:t>
            </a:r>
            <a:r>
              <a:rPr lang="en-US" altLang="zh-CN" sz="1400" dirty="0" smtClean="0">
                <a:solidFill>
                  <a:schemeClr val="accent1"/>
                </a:solidFill>
                <a:latin typeface="Arial" pitchFamily="34" charset="0"/>
                <a:cs typeface="Arial" pitchFamily="34" charset="0"/>
                <a:sym typeface="+mn-lt"/>
              </a:rPr>
              <a:t>60</a:t>
            </a:r>
            <a:r>
              <a:rPr lang="zh-CN" altLang="en-US" sz="1400" dirty="0" smtClean="0">
                <a:solidFill>
                  <a:schemeClr val="accent1"/>
                </a:solidFill>
                <a:latin typeface="Arial" pitchFamily="34" charset="0"/>
                <a:cs typeface="Arial" pitchFamily="34" charset="0"/>
                <a:sym typeface="+mn-lt"/>
              </a:rPr>
              <a:t>多个国家的近</a:t>
            </a:r>
            <a:r>
              <a:rPr lang="en-US" altLang="zh-CN" sz="1400" dirty="0" smtClean="0">
                <a:solidFill>
                  <a:schemeClr val="accent1"/>
                </a:solidFill>
                <a:latin typeface="Arial" pitchFamily="34" charset="0"/>
                <a:cs typeface="Arial" pitchFamily="34" charset="0"/>
                <a:sym typeface="+mn-lt"/>
              </a:rPr>
              <a:t>4000</a:t>
            </a:r>
            <a:r>
              <a:rPr lang="zh-CN" altLang="en-US" sz="1400" dirty="0" smtClean="0">
                <a:solidFill>
                  <a:schemeClr val="accent1"/>
                </a:solidFill>
                <a:latin typeface="Arial" pitchFamily="34" charset="0"/>
                <a:cs typeface="Arial" pitchFamily="34" charset="0"/>
                <a:sym typeface="+mn-lt"/>
              </a:rPr>
              <a:t>家展商到会参展，贸易观众接近</a:t>
            </a:r>
            <a:r>
              <a:rPr lang="en-US" altLang="zh-CN" sz="1400" dirty="0" smtClean="0">
                <a:solidFill>
                  <a:schemeClr val="accent1"/>
                </a:solidFill>
                <a:latin typeface="Arial" pitchFamily="34" charset="0"/>
                <a:cs typeface="Arial" pitchFamily="34" charset="0"/>
                <a:sym typeface="+mn-lt"/>
              </a:rPr>
              <a:t>10</a:t>
            </a:r>
            <a:r>
              <a:rPr lang="zh-CN" altLang="en-US" sz="1400" dirty="0" smtClean="0">
                <a:solidFill>
                  <a:schemeClr val="accent1"/>
                </a:solidFill>
                <a:latin typeface="Arial" pitchFamily="34" charset="0"/>
                <a:cs typeface="Arial" pitchFamily="34" charset="0"/>
                <a:sym typeface="+mn-lt"/>
              </a:rPr>
              <a:t>万人，其中大部分的展商和观众均对展览效果表示满意，该展是参展企业掌握专业信息、了解当今国际市场流行趋势，签订合同及开拓国际市场最重要的场所。</a:t>
            </a:r>
          </a:p>
          <a:p>
            <a:endParaRPr lang="zh-CN" altLang="en-US" sz="1400" dirty="0" smtClean="0">
              <a:solidFill>
                <a:schemeClr val="accent1"/>
              </a:solidFill>
              <a:latin typeface="Arial" pitchFamily="34" charset="0"/>
              <a:cs typeface="Arial" pitchFamily="34" charset="0"/>
              <a:sym typeface="+mn-lt"/>
            </a:endParaRPr>
          </a:p>
          <a:p>
            <a:r>
              <a:rPr lang="en-US" altLang="zh-CN" sz="1400" b="1" dirty="0" smtClean="0">
                <a:solidFill>
                  <a:schemeClr val="accent1"/>
                </a:solidFill>
                <a:latin typeface="Arial" pitchFamily="34" charset="0"/>
                <a:cs typeface="Arial" pitchFamily="34" charset="0"/>
                <a:sym typeface="+mn-lt"/>
              </a:rPr>
              <a:t>※ </a:t>
            </a:r>
            <a:r>
              <a:rPr lang="zh-CN" altLang="en-US" sz="1400" b="1" dirty="0" smtClean="0">
                <a:solidFill>
                  <a:schemeClr val="accent1"/>
                </a:solidFill>
                <a:latin typeface="Arial" pitchFamily="34" charset="0"/>
                <a:cs typeface="Arial" pitchFamily="34" charset="0"/>
                <a:sym typeface="+mn-lt"/>
              </a:rPr>
              <a:t>展品范围</a:t>
            </a:r>
          </a:p>
          <a:p>
            <a:r>
              <a:rPr lang="zh-CN" altLang="en-US" sz="1400" dirty="0" smtClean="0">
                <a:solidFill>
                  <a:schemeClr val="accent1"/>
                </a:solidFill>
                <a:latin typeface="Arial" pitchFamily="34" charset="0"/>
                <a:cs typeface="Arial" pitchFamily="34" charset="0"/>
                <a:sym typeface="+mn-lt"/>
              </a:rPr>
              <a:t>圣诞</a:t>
            </a:r>
            <a:r>
              <a:rPr lang="en-US" altLang="zh-CN" sz="1400" dirty="0" smtClean="0">
                <a:solidFill>
                  <a:schemeClr val="accent1"/>
                </a:solidFill>
                <a:latin typeface="Arial" pitchFamily="34" charset="0"/>
                <a:cs typeface="Arial" pitchFamily="34" charset="0"/>
                <a:sym typeface="+mn-lt"/>
              </a:rPr>
              <a:t>/</a:t>
            </a:r>
            <a:r>
              <a:rPr lang="zh-CN" altLang="en-US" sz="1400" dirty="0" smtClean="0">
                <a:solidFill>
                  <a:schemeClr val="accent1"/>
                </a:solidFill>
                <a:latin typeface="Arial" pitchFamily="34" charset="0"/>
                <a:cs typeface="Arial" pitchFamily="34" charset="0"/>
                <a:sym typeface="+mn-lt"/>
              </a:rPr>
              <a:t>季节性产品</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圣诞饰品及礼品、圣诞灯饰、圣诞树及配件、圣诞树装饰；</a:t>
            </a:r>
          </a:p>
          <a:p>
            <a:r>
              <a:rPr lang="zh-CN" altLang="en-US" sz="1400" dirty="0" smtClean="0">
                <a:solidFill>
                  <a:schemeClr val="accent1"/>
                </a:solidFill>
                <a:latin typeface="Arial" pitchFamily="34" charset="0"/>
                <a:cs typeface="Arial" pitchFamily="34" charset="0"/>
                <a:sym typeface="+mn-lt"/>
              </a:rPr>
              <a:t>节庆用饰品</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缎带</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蝴蝶结、花环、各式节庆饰品等；</a:t>
            </a:r>
          </a:p>
          <a:p>
            <a:r>
              <a:rPr lang="zh-CN" altLang="en-US" sz="1400" dirty="0" smtClean="0">
                <a:solidFill>
                  <a:schemeClr val="accent1"/>
                </a:solidFill>
                <a:latin typeface="Arial" pitchFamily="34" charset="0"/>
                <a:cs typeface="Arial" pitchFamily="34" charset="0"/>
                <a:sym typeface="+mn-lt"/>
              </a:rPr>
              <a:t>蜡 烛</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蜡烛、烛台、蜡烛配件等；</a:t>
            </a:r>
          </a:p>
          <a:p>
            <a:r>
              <a:rPr lang="zh-CN" altLang="en-US" sz="1400" dirty="0" smtClean="0">
                <a:solidFill>
                  <a:schemeClr val="accent1"/>
                </a:solidFill>
                <a:latin typeface="Arial" pitchFamily="34" charset="0"/>
                <a:cs typeface="Arial" pitchFamily="34" charset="0"/>
                <a:sym typeface="+mn-lt"/>
              </a:rPr>
              <a:t>花 艺</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干燥花</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叶、干果、各式花器、人造花</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叶、花卉制作基本用材等；</a:t>
            </a:r>
          </a:p>
          <a:p>
            <a:r>
              <a:rPr lang="zh-CN" altLang="en-US" sz="1400" dirty="0" smtClean="0">
                <a:solidFill>
                  <a:schemeClr val="accent1"/>
                </a:solidFill>
                <a:latin typeface="Arial" pitchFamily="34" charset="0"/>
                <a:cs typeface="Arial" pitchFamily="34" charset="0"/>
                <a:sym typeface="+mn-lt"/>
              </a:rPr>
              <a:t>商店与陈列</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圣诞或节庆饰品商店陈列及展示设备等；</a:t>
            </a:r>
          </a:p>
          <a:p>
            <a:r>
              <a:rPr lang="zh-CN" altLang="en-US" sz="1400" dirty="0" smtClean="0">
                <a:solidFill>
                  <a:schemeClr val="accent1"/>
                </a:solidFill>
                <a:latin typeface="Arial" pitchFamily="34" charset="0"/>
                <a:cs typeface="Arial" pitchFamily="34" charset="0"/>
                <a:sym typeface="+mn-lt"/>
              </a:rPr>
              <a:t>烟火制品</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各式烟火、爆竹等；</a:t>
            </a:r>
          </a:p>
          <a:p>
            <a:r>
              <a:rPr lang="zh-CN" altLang="en-US" sz="1400" dirty="0" smtClean="0">
                <a:solidFill>
                  <a:schemeClr val="accent1"/>
                </a:solidFill>
                <a:latin typeface="Arial" pitchFamily="34" charset="0"/>
                <a:cs typeface="Arial" pitchFamily="34" charset="0"/>
                <a:sym typeface="+mn-lt"/>
              </a:rPr>
              <a:t>嘉年华商品</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帽子与假发、嘉年华服饰、面具、化妆品、布品等；</a:t>
            </a:r>
          </a:p>
          <a:p>
            <a:r>
              <a:rPr lang="zh-CN" altLang="en-US" sz="1400" dirty="0" smtClean="0">
                <a:solidFill>
                  <a:schemeClr val="accent1"/>
                </a:solidFill>
                <a:latin typeface="Arial" pitchFamily="34" charset="0"/>
                <a:cs typeface="Arial" pitchFamily="34" charset="0"/>
                <a:sym typeface="+mn-lt"/>
              </a:rPr>
              <a:t>宴会及节庆商品</a:t>
            </a: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免洗餐具、包装纸、五彩碎纸、舞会用品等。</a:t>
            </a:r>
            <a:endParaRPr lang="zh-CN" altLang="en-US" sz="1400" dirty="0">
              <a:solidFill>
                <a:schemeClr val="accent1"/>
              </a:solidFill>
              <a:latin typeface="Arial" pitchFamily="34" charset="0"/>
              <a:cs typeface="Arial" pitchFamily="34" charset="0"/>
              <a:sym typeface="+mn-lt"/>
            </a:endParaRPr>
          </a:p>
        </p:txBody>
      </p:sp>
      <p:pic>
        <p:nvPicPr>
          <p:cNvPr id="66562" name="Picture 2" descr="15"/>
          <p:cNvPicPr>
            <a:picLocks noChangeAspect="1" noChangeArrowheads="1"/>
          </p:cNvPicPr>
          <p:nvPr/>
        </p:nvPicPr>
        <p:blipFill>
          <a:blip r:embed="rId3" cstate="print"/>
          <a:srcRect/>
          <a:stretch>
            <a:fillRect/>
          </a:stretch>
        </p:blipFill>
        <p:spPr bwMode="auto">
          <a:xfrm>
            <a:off x="676275" y="4924425"/>
            <a:ext cx="2905125" cy="1933575"/>
          </a:xfrm>
          <a:prstGeom prst="rect">
            <a:avLst/>
          </a:prstGeom>
          <a:noFill/>
          <a:ln w="9525">
            <a:noFill/>
            <a:miter lim="800000"/>
            <a:headEnd/>
            <a:tailEnd/>
          </a:ln>
        </p:spPr>
      </p:pic>
      <p:pic>
        <p:nvPicPr>
          <p:cNvPr id="66563" name="Picture 3" descr="14"/>
          <p:cNvPicPr>
            <a:picLocks noChangeAspect="1" noChangeArrowheads="1"/>
          </p:cNvPicPr>
          <p:nvPr/>
        </p:nvPicPr>
        <p:blipFill>
          <a:blip r:embed="rId4" cstate="print"/>
          <a:srcRect/>
          <a:stretch>
            <a:fillRect/>
          </a:stretch>
        </p:blipFill>
        <p:spPr bwMode="auto">
          <a:xfrm>
            <a:off x="4286250" y="4914900"/>
            <a:ext cx="2905125" cy="1943100"/>
          </a:xfrm>
          <a:prstGeom prst="rect">
            <a:avLst/>
          </a:prstGeom>
          <a:noFill/>
          <a:ln w="9525">
            <a:noFill/>
            <a:miter lim="800000"/>
            <a:headEnd/>
            <a:tailEnd/>
          </a:ln>
        </p:spPr>
      </p:pic>
      <p:pic>
        <p:nvPicPr>
          <p:cNvPr id="66564" name="Picture 4" descr="16"/>
          <p:cNvPicPr>
            <a:picLocks noChangeAspect="1" noChangeArrowheads="1"/>
          </p:cNvPicPr>
          <p:nvPr/>
        </p:nvPicPr>
        <p:blipFill>
          <a:blip r:embed="rId5" cstate="print"/>
          <a:srcRect/>
          <a:stretch>
            <a:fillRect/>
          </a:stretch>
        </p:blipFill>
        <p:spPr bwMode="auto">
          <a:xfrm>
            <a:off x="7858125" y="4924425"/>
            <a:ext cx="2905125" cy="1933575"/>
          </a:xfrm>
          <a:prstGeom prst="rect">
            <a:avLst/>
          </a:prstGeom>
          <a:noFill/>
          <a:ln w="9525">
            <a:noFill/>
            <a:miter lim="800000"/>
            <a:headEnd/>
            <a:tailEnd/>
          </a:ln>
        </p:spPr>
      </p:pic>
    </p:spTree>
    <p:extLst>
      <p:ext uri="{BB962C8B-B14F-4D97-AF65-F5344CB8AC3E}">
        <p14:creationId xmlns="" xmlns:p14="http://schemas.microsoft.com/office/powerpoint/2010/main" val="2189000330"/>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
                                        </p:tgtEl>
                                        <p:attrNameLst>
                                          <p:attrName>fillcolor</p:attrName>
                                        </p:attrNameLst>
                                      </p:cBhvr>
                                      <p:tavLst>
                                        <p:tav tm="0">
                                          <p:val>
                                            <p:clrVal>
                                              <a:schemeClr val="accent2"/>
                                            </p:clrVal>
                                          </p:val>
                                        </p:tav>
                                        <p:tav tm="50000">
                                          <p:val>
                                            <p:clrVal>
                                              <a:schemeClr val="hlink"/>
                                            </p:clrVal>
                                          </p:val>
                                        </p:tav>
                                      </p:tavLst>
                                    </p:anim>
                                    <p:set>
                                      <p:cBhvr>
                                        <p:cTn id="9" dur="500"/>
                                        <p:tgtEl>
                                          <p:spTgt spid="10"/>
                                        </p:tgtEl>
                                        <p:attrNameLst>
                                          <p:attrName>fill.type</p:attrName>
                                        </p:attrNameLst>
                                      </p:cBhvr>
                                      <p:to>
                                        <p:strVal val="solid"/>
                                      </p:to>
                                    </p:set>
                                  </p:childTnLst>
                                </p:cTn>
                              </p:par>
                            </p:childTnLst>
                          </p:cTn>
                        </p:par>
                        <p:par>
                          <p:cTn id="10" fill="hold">
                            <p:stCondLst>
                              <p:cond delay="7500"/>
                            </p:stCondLst>
                            <p:childTnLst>
                              <p:par>
                                <p:cTn id="11" presetID="6"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5000"/>
                                        <p:tgtEl>
                                          <p:spTgt spid="23"/>
                                        </p:tgtEl>
                                      </p:cBhvr>
                                    </p:animEffect>
                                  </p:childTnLst>
                                </p:cTn>
                              </p:par>
                            </p:childTnLst>
                          </p:cTn>
                        </p:par>
                        <p:par>
                          <p:cTn id="14" fill="hold">
                            <p:stCondLst>
                              <p:cond delay="12500"/>
                            </p:stCondLst>
                            <p:childTnLst>
                              <p:par>
                                <p:cTn id="15" presetID="50" presetClass="entr" presetSubtype="0" decel="100000" fill="hold" nodeType="afterEffect">
                                  <p:stCondLst>
                                    <p:cond delay="0"/>
                                  </p:stCondLst>
                                  <p:childTnLst>
                                    <p:set>
                                      <p:cBhvr>
                                        <p:cTn id="16" dur="1" fill="hold">
                                          <p:stCondLst>
                                            <p:cond delay="0"/>
                                          </p:stCondLst>
                                        </p:cTn>
                                        <p:tgtEl>
                                          <p:spTgt spid="66562"/>
                                        </p:tgtEl>
                                        <p:attrNameLst>
                                          <p:attrName>style.visibility</p:attrName>
                                        </p:attrNameLst>
                                      </p:cBhvr>
                                      <p:to>
                                        <p:strVal val="visible"/>
                                      </p:to>
                                    </p:set>
                                    <p:anim calcmode="lin" valueType="num">
                                      <p:cBhvr>
                                        <p:cTn id="17" dur="1000" fill="hold"/>
                                        <p:tgtEl>
                                          <p:spTgt spid="66562"/>
                                        </p:tgtEl>
                                        <p:attrNameLst>
                                          <p:attrName>ppt_w</p:attrName>
                                        </p:attrNameLst>
                                      </p:cBhvr>
                                      <p:tavLst>
                                        <p:tav tm="0">
                                          <p:val>
                                            <p:strVal val="#ppt_w+.3"/>
                                          </p:val>
                                        </p:tav>
                                        <p:tav tm="100000">
                                          <p:val>
                                            <p:strVal val="#ppt_w"/>
                                          </p:val>
                                        </p:tav>
                                      </p:tavLst>
                                    </p:anim>
                                    <p:anim calcmode="lin" valueType="num">
                                      <p:cBhvr>
                                        <p:cTn id="18" dur="1000" fill="hold"/>
                                        <p:tgtEl>
                                          <p:spTgt spid="66562"/>
                                        </p:tgtEl>
                                        <p:attrNameLst>
                                          <p:attrName>ppt_h</p:attrName>
                                        </p:attrNameLst>
                                      </p:cBhvr>
                                      <p:tavLst>
                                        <p:tav tm="0">
                                          <p:val>
                                            <p:strVal val="#ppt_h"/>
                                          </p:val>
                                        </p:tav>
                                        <p:tav tm="100000">
                                          <p:val>
                                            <p:strVal val="#ppt_h"/>
                                          </p:val>
                                        </p:tav>
                                      </p:tavLst>
                                    </p:anim>
                                    <p:animEffect transition="in" filter="fade">
                                      <p:cBhvr>
                                        <p:cTn id="19" dur="1000"/>
                                        <p:tgtEl>
                                          <p:spTgt spid="66562"/>
                                        </p:tgtEl>
                                      </p:cBhvr>
                                    </p:animEffect>
                                  </p:childTnLst>
                                </p:cTn>
                              </p:par>
                            </p:childTnLst>
                          </p:cTn>
                        </p:par>
                        <p:par>
                          <p:cTn id="20" fill="hold">
                            <p:stCondLst>
                              <p:cond delay="13500"/>
                            </p:stCondLst>
                            <p:childTnLst>
                              <p:par>
                                <p:cTn id="21" presetID="50" presetClass="entr" presetSubtype="0" decel="100000" fill="hold" nodeType="afterEffect">
                                  <p:stCondLst>
                                    <p:cond delay="0"/>
                                  </p:stCondLst>
                                  <p:childTnLst>
                                    <p:set>
                                      <p:cBhvr>
                                        <p:cTn id="22" dur="1" fill="hold">
                                          <p:stCondLst>
                                            <p:cond delay="0"/>
                                          </p:stCondLst>
                                        </p:cTn>
                                        <p:tgtEl>
                                          <p:spTgt spid="66563"/>
                                        </p:tgtEl>
                                        <p:attrNameLst>
                                          <p:attrName>style.visibility</p:attrName>
                                        </p:attrNameLst>
                                      </p:cBhvr>
                                      <p:to>
                                        <p:strVal val="visible"/>
                                      </p:to>
                                    </p:set>
                                    <p:anim calcmode="lin" valueType="num">
                                      <p:cBhvr>
                                        <p:cTn id="23" dur="1000" fill="hold"/>
                                        <p:tgtEl>
                                          <p:spTgt spid="66563"/>
                                        </p:tgtEl>
                                        <p:attrNameLst>
                                          <p:attrName>ppt_w</p:attrName>
                                        </p:attrNameLst>
                                      </p:cBhvr>
                                      <p:tavLst>
                                        <p:tav tm="0">
                                          <p:val>
                                            <p:strVal val="#ppt_w+.3"/>
                                          </p:val>
                                        </p:tav>
                                        <p:tav tm="100000">
                                          <p:val>
                                            <p:strVal val="#ppt_w"/>
                                          </p:val>
                                        </p:tav>
                                      </p:tavLst>
                                    </p:anim>
                                    <p:anim calcmode="lin" valueType="num">
                                      <p:cBhvr>
                                        <p:cTn id="24" dur="1000" fill="hold"/>
                                        <p:tgtEl>
                                          <p:spTgt spid="66563"/>
                                        </p:tgtEl>
                                        <p:attrNameLst>
                                          <p:attrName>ppt_h</p:attrName>
                                        </p:attrNameLst>
                                      </p:cBhvr>
                                      <p:tavLst>
                                        <p:tav tm="0">
                                          <p:val>
                                            <p:strVal val="#ppt_h"/>
                                          </p:val>
                                        </p:tav>
                                        <p:tav tm="100000">
                                          <p:val>
                                            <p:strVal val="#ppt_h"/>
                                          </p:val>
                                        </p:tav>
                                      </p:tavLst>
                                    </p:anim>
                                    <p:animEffect transition="in" filter="fade">
                                      <p:cBhvr>
                                        <p:cTn id="25" dur="1000"/>
                                        <p:tgtEl>
                                          <p:spTgt spid="66563"/>
                                        </p:tgtEl>
                                      </p:cBhvr>
                                    </p:animEffect>
                                  </p:childTnLst>
                                </p:cTn>
                              </p:par>
                            </p:childTnLst>
                          </p:cTn>
                        </p:par>
                        <p:par>
                          <p:cTn id="26" fill="hold">
                            <p:stCondLst>
                              <p:cond delay="14500"/>
                            </p:stCondLst>
                            <p:childTnLst>
                              <p:par>
                                <p:cTn id="27" presetID="50" presetClass="entr" presetSubtype="0" decel="100000" fill="hold" nodeType="afterEffect">
                                  <p:stCondLst>
                                    <p:cond delay="0"/>
                                  </p:stCondLst>
                                  <p:childTnLst>
                                    <p:set>
                                      <p:cBhvr>
                                        <p:cTn id="28" dur="1" fill="hold">
                                          <p:stCondLst>
                                            <p:cond delay="0"/>
                                          </p:stCondLst>
                                        </p:cTn>
                                        <p:tgtEl>
                                          <p:spTgt spid="66564"/>
                                        </p:tgtEl>
                                        <p:attrNameLst>
                                          <p:attrName>style.visibility</p:attrName>
                                        </p:attrNameLst>
                                      </p:cBhvr>
                                      <p:to>
                                        <p:strVal val="visible"/>
                                      </p:to>
                                    </p:set>
                                    <p:anim calcmode="lin" valueType="num">
                                      <p:cBhvr>
                                        <p:cTn id="29" dur="1000" fill="hold"/>
                                        <p:tgtEl>
                                          <p:spTgt spid="66564"/>
                                        </p:tgtEl>
                                        <p:attrNameLst>
                                          <p:attrName>ppt_w</p:attrName>
                                        </p:attrNameLst>
                                      </p:cBhvr>
                                      <p:tavLst>
                                        <p:tav tm="0">
                                          <p:val>
                                            <p:strVal val="#ppt_w+.3"/>
                                          </p:val>
                                        </p:tav>
                                        <p:tav tm="100000">
                                          <p:val>
                                            <p:strVal val="#ppt_w"/>
                                          </p:val>
                                        </p:tav>
                                      </p:tavLst>
                                    </p:anim>
                                    <p:anim calcmode="lin" valueType="num">
                                      <p:cBhvr>
                                        <p:cTn id="30" dur="1000" fill="hold"/>
                                        <p:tgtEl>
                                          <p:spTgt spid="66564"/>
                                        </p:tgtEl>
                                        <p:attrNameLst>
                                          <p:attrName>ppt_h</p:attrName>
                                        </p:attrNameLst>
                                      </p:cBhvr>
                                      <p:tavLst>
                                        <p:tav tm="0">
                                          <p:val>
                                            <p:strVal val="#ppt_h"/>
                                          </p:val>
                                        </p:tav>
                                        <p:tav tm="100000">
                                          <p:val>
                                            <p:strVal val="#ppt_h"/>
                                          </p:val>
                                        </p:tav>
                                      </p:tavLst>
                                    </p:anim>
                                    <p:animEffect transition="in" filter="fade">
                                      <p:cBhvr>
                                        <p:cTn id="31" dur="1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261" y="51558"/>
            <a:ext cx="1980030" cy="523220"/>
          </a:xfrm>
        </p:spPr>
        <p:txBody>
          <a:bodyPr/>
          <a:lstStyle/>
          <a:p>
            <a:r>
              <a:rPr lang="zh-CN" altLang="en-US" dirty="0" smtClean="0">
                <a:latin typeface="+mj-ea"/>
              </a:rPr>
              <a:t>展会介绍之</a:t>
            </a:r>
            <a:endParaRPr lang="zh-CN" altLang="en-US" dirty="0">
              <a:latin typeface="+mj-ea"/>
            </a:endParaRPr>
          </a:p>
        </p:txBody>
      </p:sp>
      <p:sp>
        <p:nvSpPr>
          <p:cNvPr id="10" name="文本框 9"/>
          <p:cNvSpPr txBox="1"/>
          <p:nvPr/>
        </p:nvSpPr>
        <p:spPr>
          <a:xfrm>
            <a:off x="1600200" y="640894"/>
            <a:ext cx="8343900" cy="461665"/>
          </a:xfrm>
          <a:prstGeom prst="rect">
            <a:avLst/>
          </a:prstGeom>
          <a:noFill/>
        </p:spPr>
        <p:txBody>
          <a:bodyPr wrap="square" rtlCol="0">
            <a:spAutoFit/>
          </a:bodyPr>
          <a:lstStyle/>
          <a:p>
            <a:r>
              <a:rPr lang="zh-CN" altLang="en-US" sz="2400" dirty="0" smtClean="0">
                <a:solidFill>
                  <a:schemeClr val="accent1"/>
                </a:solidFill>
                <a:latin typeface="Arial" pitchFamily="34" charset="0"/>
                <a:cs typeface="Arial" pitchFamily="34" charset="0"/>
                <a:sym typeface="+mn-lt"/>
              </a:rPr>
              <a:t>芝加哥国际家庭用品展览会（</a:t>
            </a:r>
            <a:r>
              <a:rPr lang="en-US" altLang="zh-CN" sz="2400" dirty="0" smtClean="0">
                <a:solidFill>
                  <a:schemeClr val="accent1"/>
                </a:solidFill>
                <a:latin typeface="Arial" pitchFamily="34" charset="0"/>
                <a:cs typeface="Arial" pitchFamily="34" charset="0"/>
                <a:sym typeface="+mn-lt"/>
              </a:rPr>
              <a:t>the INSPIRED HOME SHOW</a:t>
            </a:r>
            <a:r>
              <a:rPr lang="zh-CN" altLang="en-US" sz="2400" dirty="0" smtClean="0">
                <a:solidFill>
                  <a:schemeClr val="accent1"/>
                </a:solidFill>
                <a:latin typeface="Arial" pitchFamily="34" charset="0"/>
                <a:cs typeface="Arial" pitchFamily="34" charset="0"/>
                <a:sym typeface="+mn-lt"/>
              </a:rPr>
              <a:t>）</a:t>
            </a:r>
            <a:endParaRPr lang="zh-CN" altLang="en-US" sz="2400" dirty="0">
              <a:solidFill>
                <a:schemeClr val="accent1"/>
              </a:solidFill>
              <a:latin typeface="Arial" pitchFamily="34" charset="0"/>
              <a:cs typeface="Arial" pitchFamily="34" charset="0"/>
              <a:sym typeface="+mn-lt"/>
            </a:endParaRPr>
          </a:p>
        </p:txBody>
      </p:sp>
      <p:sp>
        <p:nvSpPr>
          <p:cNvPr id="23" name="文本框 9"/>
          <p:cNvSpPr txBox="1"/>
          <p:nvPr/>
        </p:nvSpPr>
        <p:spPr>
          <a:xfrm>
            <a:off x="578645" y="1164769"/>
            <a:ext cx="10213180" cy="3754874"/>
          </a:xfrm>
          <a:prstGeom prst="rect">
            <a:avLst/>
          </a:prstGeom>
          <a:noFill/>
        </p:spPr>
        <p:txBody>
          <a:bodyPr wrap="square" rtlCol="0">
            <a:spAutoFit/>
          </a:bodyPr>
          <a:lstStyle/>
          <a:p>
            <a:r>
              <a:rPr lang="zh-CN" altLang="en-US" sz="1400" dirty="0" smtClean="0">
                <a:solidFill>
                  <a:schemeClr val="accent1"/>
                </a:solidFill>
                <a:latin typeface="Arial" pitchFamily="34" charset="0"/>
                <a:cs typeface="Arial" pitchFamily="34" charset="0"/>
                <a:sym typeface="+mn-lt"/>
              </a:rPr>
              <a:t>展出时间：</a:t>
            </a:r>
            <a:r>
              <a:rPr lang="en-US" altLang="zh-CN" sz="1400" dirty="0" smtClean="0">
                <a:solidFill>
                  <a:schemeClr val="accent1"/>
                </a:solidFill>
                <a:latin typeface="Arial" pitchFamily="34" charset="0"/>
                <a:cs typeface="Arial" pitchFamily="34" charset="0"/>
                <a:sym typeface="+mn-lt"/>
              </a:rPr>
              <a:t>2020</a:t>
            </a:r>
            <a:r>
              <a:rPr lang="zh-CN" altLang="en-US" sz="1400" dirty="0" smtClean="0">
                <a:solidFill>
                  <a:schemeClr val="accent1"/>
                </a:solidFill>
                <a:latin typeface="Arial" pitchFamily="34" charset="0"/>
                <a:cs typeface="Arial" pitchFamily="34" charset="0"/>
                <a:sym typeface="+mn-lt"/>
              </a:rPr>
              <a:t>年</a:t>
            </a:r>
            <a:r>
              <a:rPr lang="en-US" altLang="zh-CN" sz="1400" dirty="0" smtClean="0">
                <a:solidFill>
                  <a:schemeClr val="accent1"/>
                </a:solidFill>
                <a:latin typeface="Arial" pitchFamily="34" charset="0"/>
                <a:cs typeface="Arial" pitchFamily="34" charset="0"/>
                <a:sym typeface="+mn-lt"/>
              </a:rPr>
              <a:t>3</a:t>
            </a:r>
            <a:r>
              <a:rPr lang="zh-CN" altLang="en-US" sz="1400" dirty="0" smtClean="0">
                <a:solidFill>
                  <a:schemeClr val="accent1"/>
                </a:solidFill>
                <a:latin typeface="Arial" pitchFamily="34" charset="0"/>
                <a:cs typeface="Arial" pitchFamily="34" charset="0"/>
                <a:sym typeface="+mn-lt"/>
              </a:rPr>
              <a:t>月</a:t>
            </a:r>
            <a:r>
              <a:rPr lang="en-US" altLang="zh-CN" sz="1400" dirty="0" smtClean="0">
                <a:solidFill>
                  <a:schemeClr val="accent1"/>
                </a:solidFill>
                <a:latin typeface="Arial" pitchFamily="34" charset="0"/>
                <a:cs typeface="Arial" pitchFamily="34" charset="0"/>
                <a:sym typeface="+mn-lt"/>
              </a:rPr>
              <a:t>14-17</a:t>
            </a:r>
            <a:r>
              <a:rPr lang="zh-CN" altLang="en-US" sz="1400" dirty="0" smtClean="0">
                <a:solidFill>
                  <a:schemeClr val="accent1"/>
                </a:solidFill>
                <a:latin typeface="Arial" pitchFamily="34" charset="0"/>
                <a:cs typeface="Arial" pitchFamily="34" charset="0"/>
                <a:sym typeface="+mn-lt"/>
              </a:rPr>
              <a:t>日                                展出地点：美国芝加哥麦考密展览中心                               主办单位：</a:t>
            </a:r>
            <a:r>
              <a:rPr lang="en-US" altLang="zh-CN" sz="1400" dirty="0" smtClean="0">
                <a:solidFill>
                  <a:schemeClr val="accent1"/>
                </a:solidFill>
                <a:latin typeface="Arial" pitchFamily="34" charset="0"/>
                <a:cs typeface="Arial" pitchFamily="34" charset="0"/>
                <a:sym typeface="+mn-lt"/>
              </a:rPr>
              <a:t>IHA</a:t>
            </a:r>
            <a:endParaRPr lang="zh-CN" altLang="en-US" sz="1400" dirty="0" smtClean="0">
              <a:solidFill>
                <a:schemeClr val="accent1"/>
              </a:solidFill>
              <a:latin typeface="Arial" pitchFamily="34" charset="0"/>
              <a:cs typeface="Arial" pitchFamily="34" charset="0"/>
              <a:sym typeface="+mn-lt"/>
            </a:endParaRPr>
          </a:p>
          <a:p>
            <a:endParaRPr lang="zh-CN" altLang="en-US" sz="1400" dirty="0" smtClean="0">
              <a:solidFill>
                <a:schemeClr val="accent1"/>
              </a:solidFill>
              <a:latin typeface="Arial" pitchFamily="34" charset="0"/>
              <a:cs typeface="Arial" pitchFamily="34" charset="0"/>
              <a:sym typeface="+mn-lt"/>
            </a:endParaRPr>
          </a:p>
          <a:p>
            <a:pPr>
              <a:lnSpc>
                <a:spcPts val="2100"/>
              </a:lnSpc>
            </a:pP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展会概况</a:t>
            </a:r>
          </a:p>
          <a:p>
            <a:pPr>
              <a:lnSpc>
                <a:spcPts val="2100"/>
              </a:lnSpc>
            </a:pPr>
            <a:r>
              <a:rPr lang="zh-CN" altLang="en-US" sz="1400" dirty="0" smtClean="0">
                <a:solidFill>
                  <a:schemeClr val="accent1"/>
                </a:solidFill>
                <a:latin typeface="Arial" pitchFamily="34" charset="0"/>
                <a:cs typeface="Arial" pitchFamily="34" charset="0"/>
                <a:sym typeface="+mn-lt"/>
              </a:rPr>
              <a:t>该博览会由美国全国家庭用品制造商协会主办，始办于</a:t>
            </a:r>
            <a:r>
              <a:rPr lang="en-US" altLang="zh-CN" sz="1400" dirty="0" smtClean="0">
                <a:solidFill>
                  <a:schemeClr val="accent1"/>
                </a:solidFill>
                <a:latin typeface="Arial" pitchFamily="34" charset="0"/>
                <a:cs typeface="Arial" pitchFamily="34" charset="0"/>
                <a:sym typeface="+mn-lt"/>
              </a:rPr>
              <a:t>1928</a:t>
            </a:r>
            <a:r>
              <a:rPr lang="zh-CN" altLang="en-US" sz="1400" dirty="0" smtClean="0">
                <a:solidFill>
                  <a:schemeClr val="accent1"/>
                </a:solidFill>
                <a:latin typeface="Arial" pitchFamily="34" charset="0"/>
                <a:cs typeface="Arial" pitchFamily="34" charset="0"/>
                <a:sym typeface="+mn-lt"/>
              </a:rPr>
              <a:t>年，每年举办一届。该博览会是美国最好的</a:t>
            </a:r>
            <a:r>
              <a:rPr lang="en-US" altLang="zh-CN" sz="1400" dirty="0" smtClean="0">
                <a:solidFill>
                  <a:schemeClr val="accent1"/>
                </a:solidFill>
                <a:latin typeface="Arial" pitchFamily="34" charset="0"/>
                <a:cs typeface="Arial" pitchFamily="34" charset="0"/>
                <a:sym typeface="+mn-lt"/>
              </a:rPr>
              <a:t>10</a:t>
            </a:r>
            <a:r>
              <a:rPr lang="zh-CN" altLang="en-US" sz="1400" dirty="0" smtClean="0">
                <a:solidFill>
                  <a:schemeClr val="accent1"/>
                </a:solidFill>
                <a:latin typeface="Arial" pitchFamily="34" charset="0"/>
                <a:cs typeface="Arial" pitchFamily="34" charset="0"/>
                <a:sym typeface="+mn-lt"/>
              </a:rPr>
              <a:t>大展览会之一，是世界上最大的家庭用品专业博览会。该展览会主要分为：电子和家庭保健；家庭摆设、清洁及家具；厨具、餐具及饰品等三个展区，</a:t>
            </a:r>
            <a:r>
              <a:rPr lang="en-US" altLang="zh-CN" sz="1400" dirty="0" smtClean="0">
                <a:solidFill>
                  <a:schemeClr val="accent1"/>
                </a:solidFill>
                <a:latin typeface="Arial" pitchFamily="34" charset="0"/>
                <a:cs typeface="Arial" pitchFamily="34" charset="0"/>
                <a:sym typeface="+mn-lt"/>
              </a:rPr>
              <a:t>2004</a:t>
            </a:r>
            <a:r>
              <a:rPr lang="zh-CN" altLang="en-US" sz="1400" dirty="0" smtClean="0">
                <a:solidFill>
                  <a:schemeClr val="accent1"/>
                </a:solidFill>
                <a:latin typeface="Arial" pitchFamily="34" charset="0"/>
                <a:cs typeface="Arial" pitchFamily="34" charset="0"/>
                <a:sym typeface="+mn-lt"/>
              </a:rPr>
              <a:t>年新增家居美食馆、花园家具展区。</a:t>
            </a:r>
            <a:r>
              <a:rPr lang="en-US" altLang="zh-CN" sz="1400" dirty="0" smtClean="0">
                <a:solidFill>
                  <a:schemeClr val="accent1"/>
                </a:solidFill>
                <a:latin typeface="Arial" pitchFamily="34" charset="0"/>
                <a:cs typeface="Arial" pitchFamily="34" charset="0"/>
                <a:sym typeface="+mn-lt"/>
              </a:rPr>
              <a:t>2019</a:t>
            </a:r>
            <a:r>
              <a:rPr lang="zh-CN" altLang="en-US" sz="1400" dirty="0" smtClean="0">
                <a:solidFill>
                  <a:schemeClr val="accent1"/>
                </a:solidFill>
                <a:latin typeface="Arial" pitchFamily="34" charset="0"/>
                <a:cs typeface="Arial" pitchFamily="34" charset="0"/>
                <a:sym typeface="+mn-lt"/>
              </a:rPr>
              <a:t>年共有</a:t>
            </a:r>
            <a:r>
              <a:rPr lang="en-US" altLang="zh-CN" sz="1400" dirty="0" smtClean="0">
                <a:solidFill>
                  <a:schemeClr val="accent1"/>
                </a:solidFill>
                <a:latin typeface="Arial" pitchFamily="34" charset="0"/>
                <a:cs typeface="Arial" pitchFamily="34" charset="0"/>
                <a:sym typeface="+mn-lt"/>
              </a:rPr>
              <a:t>3,200</a:t>
            </a:r>
            <a:r>
              <a:rPr lang="zh-CN" altLang="en-US" sz="1400" dirty="0" smtClean="0">
                <a:solidFill>
                  <a:schemeClr val="accent1"/>
                </a:solidFill>
                <a:latin typeface="Arial" pitchFamily="34" charset="0"/>
                <a:cs typeface="Arial" pitchFamily="34" charset="0"/>
                <a:sym typeface="+mn-lt"/>
              </a:rPr>
              <a:t>多家企业参展，展出面积</a:t>
            </a:r>
            <a:r>
              <a:rPr lang="en-US" altLang="zh-CN" sz="1400" dirty="0" smtClean="0">
                <a:solidFill>
                  <a:schemeClr val="accent1"/>
                </a:solidFill>
                <a:latin typeface="Arial" pitchFamily="34" charset="0"/>
                <a:cs typeface="Arial" pitchFamily="34" charset="0"/>
                <a:sym typeface="+mn-lt"/>
              </a:rPr>
              <a:t>85,000</a:t>
            </a:r>
            <a:r>
              <a:rPr lang="zh-CN" altLang="en-US" sz="1400" dirty="0" smtClean="0">
                <a:solidFill>
                  <a:schemeClr val="accent1"/>
                </a:solidFill>
                <a:latin typeface="Arial" pitchFamily="34" charset="0"/>
                <a:cs typeface="Arial" pitchFamily="34" charset="0"/>
                <a:sym typeface="+mn-lt"/>
              </a:rPr>
              <a:t>多平方米，专业观众人数达</a:t>
            </a:r>
            <a:r>
              <a:rPr lang="en-US" altLang="zh-CN" sz="1400" dirty="0" smtClean="0">
                <a:solidFill>
                  <a:schemeClr val="accent1"/>
                </a:solidFill>
                <a:latin typeface="Arial" pitchFamily="34" charset="0"/>
                <a:cs typeface="Arial" pitchFamily="34" charset="0"/>
                <a:sym typeface="+mn-lt"/>
              </a:rPr>
              <a:t>6</a:t>
            </a:r>
            <a:r>
              <a:rPr lang="zh-CN" altLang="en-US" sz="1400" dirty="0" smtClean="0">
                <a:solidFill>
                  <a:schemeClr val="accent1"/>
                </a:solidFill>
                <a:latin typeface="Arial" pitchFamily="34" charset="0"/>
                <a:cs typeface="Arial" pitchFamily="34" charset="0"/>
                <a:sym typeface="+mn-lt"/>
              </a:rPr>
              <a:t>万多人次，其中百分之六十来自美国国内，国际观众分别来自</a:t>
            </a:r>
            <a:r>
              <a:rPr lang="en-US" altLang="zh-CN" sz="1400" dirty="0" smtClean="0">
                <a:solidFill>
                  <a:schemeClr val="accent1"/>
                </a:solidFill>
                <a:latin typeface="Arial" pitchFamily="34" charset="0"/>
                <a:cs typeface="Arial" pitchFamily="34" charset="0"/>
                <a:sym typeface="+mn-lt"/>
              </a:rPr>
              <a:t>6</a:t>
            </a:r>
            <a:r>
              <a:rPr lang="zh-CN" altLang="en-US" sz="1400" dirty="0" smtClean="0">
                <a:solidFill>
                  <a:schemeClr val="accent1"/>
                </a:solidFill>
                <a:latin typeface="Arial" pitchFamily="34" charset="0"/>
                <a:cs typeface="Arial" pitchFamily="34" charset="0"/>
                <a:sym typeface="+mn-lt"/>
              </a:rPr>
              <a:t>大洲的</a:t>
            </a:r>
            <a:r>
              <a:rPr lang="en-US" altLang="zh-CN" sz="1400" dirty="0" smtClean="0">
                <a:solidFill>
                  <a:schemeClr val="accent1"/>
                </a:solidFill>
                <a:latin typeface="Arial" pitchFamily="34" charset="0"/>
                <a:cs typeface="Arial" pitchFamily="34" charset="0"/>
                <a:sym typeface="+mn-lt"/>
              </a:rPr>
              <a:t>100</a:t>
            </a:r>
            <a:r>
              <a:rPr lang="zh-CN" altLang="en-US" sz="1400" dirty="0" smtClean="0">
                <a:solidFill>
                  <a:schemeClr val="accent1"/>
                </a:solidFill>
                <a:latin typeface="Arial" pitchFamily="34" charset="0"/>
                <a:cs typeface="Arial" pitchFamily="34" charset="0"/>
                <a:sym typeface="+mn-lt"/>
              </a:rPr>
              <a:t>多个国家和地区；在美国前</a:t>
            </a:r>
            <a:r>
              <a:rPr lang="en-US" altLang="zh-CN" sz="1400" dirty="0" smtClean="0">
                <a:solidFill>
                  <a:schemeClr val="accent1"/>
                </a:solidFill>
                <a:latin typeface="Arial" pitchFamily="34" charset="0"/>
                <a:cs typeface="Arial" pitchFamily="34" charset="0"/>
                <a:sym typeface="+mn-lt"/>
              </a:rPr>
              <a:t>25</a:t>
            </a:r>
            <a:r>
              <a:rPr lang="zh-CN" altLang="en-US" sz="1400" dirty="0" smtClean="0">
                <a:solidFill>
                  <a:schemeClr val="accent1"/>
                </a:solidFill>
                <a:latin typeface="Arial" pitchFamily="34" charset="0"/>
                <a:cs typeface="Arial" pitchFamily="34" charset="0"/>
                <a:sym typeface="+mn-lt"/>
              </a:rPr>
              <a:t>名零售商中，</a:t>
            </a:r>
            <a:r>
              <a:rPr lang="en-US" altLang="zh-CN" sz="1400" dirty="0" smtClean="0">
                <a:solidFill>
                  <a:schemeClr val="accent1"/>
                </a:solidFill>
                <a:latin typeface="Arial" pitchFamily="34" charset="0"/>
                <a:cs typeface="Arial" pitchFamily="34" charset="0"/>
                <a:sym typeface="+mn-lt"/>
              </a:rPr>
              <a:t>99</a:t>
            </a:r>
            <a:r>
              <a:rPr lang="zh-CN" altLang="en-US" sz="1400" dirty="0" smtClean="0">
                <a:solidFill>
                  <a:schemeClr val="accent1"/>
                </a:solidFill>
                <a:latin typeface="Arial" pitchFamily="34" charset="0"/>
                <a:cs typeface="Arial" pitchFamily="34" charset="0"/>
                <a:sym typeface="+mn-lt"/>
              </a:rPr>
              <a:t>％至少派出</a:t>
            </a:r>
            <a:r>
              <a:rPr lang="en-US" altLang="zh-CN" sz="1400" dirty="0" smtClean="0">
                <a:solidFill>
                  <a:schemeClr val="accent1"/>
                </a:solidFill>
                <a:latin typeface="Arial" pitchFamily="34" charset="0"/>
                <a:cs typeface="Arial" pitchFamily="34" charset="0"/>
                <a:sym typeface="+mn-lt"/>
              </a:rPr>
              <a:t>1</a:t>
            </a:r>
            <a:r>
              <a:rPr lang="zh-CN" altLang="en-US" sz="1400" dirty="0" smtClean="0">
                <a:solidFill>
                  <a:schemeClr val="accent1"/>
                </a:solidFill>
                <a:latin typeface="Arial" pitchFamily="34" charset="0"/>
                <a:cs typeface="Arial" pitchFamily="34" charset="0"/>
                <a:sym typeface="+mn-lt"/>
              </a:rPr>
              <a:t>人参加该博览会，每家公司平均派出</a:t>
            </a:r>
            <a:r>
              <a:rPr lang="en-US" altLang="zh-CN" sz="1400" dirty="0" smtClean="0">
                <a:solidFill>
                  <a:schemeClr val="accent1"/>
                </a:solidFill>
                <a:latin typeface="Arial" pitchFamily="34" charset="0"/>
                <a:cs typeface="Arial" pitchFamily="34" charset="0"/>
                <a:sym typeface="+mn-lt"/>
              </a:rPr>
              <a:t>12</a:t>
            </a:r>
            <a:r>
              <a:rPr lang="zh-CN" altLang="en-US" sz="1400" dirty="0" smtClean="0">
                <a:solidFill>
                  <a:schemeClr val="accent1"/>
                </a:solidFill>
                <a:latin typeface="Arial" pitchFamily="34" charset="0"/>
                <a:cs typeface="Arial" pitchFamily="34" charset="0"/>
                <a:sym typeface="+mn-lt"/>
              </a:rPr>
              <a:t>人。在参观观众中</a:t>
            </a:r>
            <a:r>
              <a:rPr lang="en-US" altLang="zh-CN" sz="1400" dirty="0" smtClean="0">
                <a:solidFill>
                  <a:schemeClr val="accent1"/>
                </a:solidFill>
                <a:latin typeface="Arial" pitchFamily="34" charset="0"/>
                <a:cs typeface="Arial" pitchFamily="34" charset="0"/>
                <a:sym typeface="+mn-lt"/>
              </a:rPr>
              <a:t>47.5%</a:t>
            </a:r>
            <a:r>
              <a:rPr lang="zh-CN" altLang="en-US" sz="1400" dirty="0" smtClean="0">
                <a:solidFill>
                  <a:schemeClr val="accent1"/>
                </a:solidFill>
                <a:latin typeface="Arial" pitchFamily="34" charset="0"/>
                <a:cs typeface="Arial" pitchFamily="34" charset="0"/>
                <a:sym typeface="+mn-lt"/>
              </a:rPr>
              <a:t>来自批发商和大宗购买商，</a:t>
            </a:r>
            <a:r>
              <a:rPr lang="en-US" altLang="zh-CN" sz="1400" dirty="0" smtClean="0">
                <a:solidFill>
                  <a:schemeClr val="accent1"/>
                </a:solidFill>
                <a:latin typeface="Arial" pitchFamily="34" charset="0"/>
                <a:cs typeface="Arial" pitchFamily="34" charset="0"/>
                <a:sym typeface="+mn-lt"/>
              </a:rPr>
              <a:t>45.2%</a:t>
            </a:r>
            <a:r>
              <a:rPr lang="zh-CN" altLang="en-US" sz="1400" dirty="0" smtClean="0">
                <a:solidFill>
                  <a:schemeClr val="accent1"/>
                </a:solidFill>
                <a:latin typeface="Arial" pitchFamily="34" charset="0"/>
                <a:cs typeface="Arial" pitchFamily="34" charset="0"/>
                <a:sym typeface="+mn-lt"/>
              </a:rPr>
              <a:t>来自零售商。该博览会仅对专业贸易人士开放，是全球最具影响力的家庭用品展览会之一。</a:t>
            </a:r>
          </a:p>
          <a:p>
            <a:pPr>
              <a:lnSpc>
                <a:spcPts val="2100"/>
              </a:lnSpc>
            </a:pPr>
            <a:endParaRPr lang="zh-CN" altLang="en-US" sz="1400" dirty="0" smtClean="0">
              <a:solidFill>
                <a:schemeClr val="accent1"/>
              </a:solidFill>
              <a:latin typeface="Arial" pitchFamily="34" charset="0"/>
              <a:cs typeface="Arial" pitchFamily="34" charset="0"/>
              <a:sym typeface="+mn-lt"/>
            </a:endParaRPr>
          </a:p>
          <a:p>
            <a:pPr>
              <a:lnSpc>
                <a:spcPts val="2100"/>
              </a:lnSpc>
            </a:pPr>
            <a:r>
              <a:rPr lang="en-US" altLang="zh-CN" sz="1400" dirty="0" smtClean="0">
                <a:solidFill>
                  <a:schemeClr val="accent1"/>
                </a:solidFill>
                <a:latin typeface="Arial" pitchFamily="34" charset="0"/>
                <a:cs typeface="Arial" pitchFamily="34" charset="0"/>
                <a:sym typeface="+mn-lt"/>
              </a:rPr>
              <a:t>※ </a:t>
            </a:r>
            <a:r>
              <a:rPr lang="zh-CN" altLang="en-US" sz="1400" dirty="0" smtClean="0">
                <a:solidFill>
                  <a:schemeClr val="accent1"/>
                </a:solidFill>
                <a:latin typeface="Arial" pitchFamily="34" charset="0"/>
                <a:cs typeface="Arial" pitchFamily="34" charset="0"/>
                <a:sym typeface="+mn-lt"/>
              </a:rPr>
              <a:t>展品范围</a:t>
            </a:r>
          </a:p>
          <a:p>
            <a:pPr>
              <a:lnSpc>
                <a:spcPts val="2100"/>
              </a:lnSpc>
            </a:pPr>
            <a:r>
              <a:rPr lang="zh-CN" altLang="en-US" sz="1400" dirty="0" smtClean="0">
                <a:solidFill>
                  <a:schemeClr val="accent1"/>
                </a:solidFill>
                <a:latin typeface="Arial" pitchFamily="34" charset="0"/>
                <a:cs typeface="Arial" pitchFamily="34" charset="0"/>
                <a:sym typeface="+mn-lt"/>
              </a:rPr>
              <a:t>家庭日用品、金属器皿、家庭五金工具、餐具、厨房用品、小家电、家庭装饰品、抽纱制品、圣诞礼品、箱包、儿童用品、塑料制品、玻璃制品、陶瓷、美食、调味品、花园家具、花园工具、清洁用品、健康保健和个人保健产品、浴室和个人护理用品、铁器和户外用品、灯饰、宠物用具、文具、玩具，礼品等。</a:t>
            </a:r>
            <a:endParaRPr lang="zh-CN" altLang="en-US" sz="1400" dirty="0">
              <a:solidFill>
                <a:schemeClr val="accent1"/>
              </a:solidFill>
              <a:latin typeface="Arial" pitchFamily="34" charset="0"/>
              <a:cs typeface="Arial" pitchFamily="34" charset="0"/>
              <a:sym typeface="+mn-lt"/>
            </a:endParaRPr>
          </a:p>
        </p:txBody>
      </p:sp>
      <p:pic>
        <p:nvPicPr>
          <p:cNvPr id="67586" name="Picture 2" descr="Show-Opening2-thumb"/>
          <p:cNvPicPr>
            <a:picLocks noChangeAspect="1" noChangeArrowheads="1"/>
          </p:cNvPicPr>
          <p:nvPr/>
        </p:nvPicPr>
        <p:blipFill>
          <a:blip r:embed="rId3" cstate="print"/>
          <a:srcRect/>
          <a:stretch>
            <a:fillRect/>
          </a:stretch>
        </p:blipFill>
        <p:spPr bwMode="auto">
          <a:xfrm>
            <a:off x="668338" y="4881563"/>
            <a:ext cx="2965450" cy="1976437"/>
          </a:xfrm>
          <a:prstGeom prst="rect">
            <a:avLst/>
          </a:prstGeom>
          <a:noFill/>
          <a:ln w="9525">
            <a:noFill/>
            <a:miter lim="800000"/>
            <a:headEnd/>
            <a:tailEnd/>
          </a:ln>
        </p:spPr>
      </p:pic>
      <p:pic>
        <p:nvPicPr>
          <p:cNvPr id="67587" name="Picture 3" descr="IMG_2051"/>
          <p:cNvPicPr>
            <a:picLocks noChangeAspect="1" noChangeArrowheads="1"/>
          </p:cNvPicPr>
          <p:nvPr/>
        </p:nvPicPr>
        <p:blipFill>
          <a:blip r:embed="rId4" cstate="print"/>
          <a:srcRect/>
          <a:stretch>
            <a:fillRect/>
          </a:stretch>
        </p:blipFill>
        <p:spPr bwMode="auto">
          <a:xfrm>
            <a:off x="4429125" y="4899025"/>
            <a:ext cx="2747596" cy="1958975"/>
          </a:xfrm>
          <a:prstGeom prst="rect">
            <a:avLst/>
          </a:prstGeom>
          <a:noFill/>
          <a:ln w="9525">
            <a:noFill/>
            <a:miter lim="800000"/>
            <a:headEnd/>
            <a:tailEnd/>
          </a:ln>
        </p:spPr>
      </p:pic>
      <p:pic>
        <p:nvPicPr>
          <p:cNvPr id="67588" name="Picture 4" descr="IMG_2052"/>
          <p:cNvPicPr>
            <a:picLocks noChangeAspect="1" noChangeArrowheads="1"/>
          </p:cNvPicPr>
          <p:nvPr/>
        </p:nvPicPr>
        <p:blipFill>
          <a:blip r:embed="rId5" cstate="print"/>
          <a:srcRect/>
          <a:stretch>
            <a:fillRect/>
          </a:stretch>
        </p:blipFill>
        <p:spPr bwMode="auto">
          <a:xfrm>
            <a:off x="7981951" y="4877637"/>
            <a:ext cx="2640012" cy="1980363"/>
          </a:xfrm>
          <a:prstGeom prst="rect">
            <a:avLst/>
          </a:prstGeom>
          <a:noFill/>
          <a:ln w="9525">
            <a:noFill/>
            <a:miter lim="800000"/>
            <a:headEnd/>
            <a:tailEnd/>
          </a:ln>
        </p:spPr>
      </p:pic>
    </p:spTree>
    <p:extLst>
      <p:ext uri="{BB962C8B-B14F-4D97-AF65-F5344CB8AC3E}">
        <p14:creationId xmlns="" xmlns:p14="http://schemas.microsoft.com/office/powerpoint/2010/main" val="2189000330"/>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
                                        </p:tgtEl>
                                        <p:attrNameLst>
                                          <p:attrName>fillcolor</p:attrName>
                                        </p:attrNameLst>
                                      </p:cBhvr>
                                      <p:tavLst>
                                        <p:tav tm="0">
                                          <p:val>
                                            <p:clrVal>
                                              <a:schemeClr val="accent2"/>
                                            </p:clrVal>
                                          </p:val>
                                        </p:tav>
                                        <p:tav tm="50000">
                                          <p:val>
                                            <p:clrVal>
                                              <a:schemeClr val="hlink"/>
                                            </p:clrVal>
                                          </p:val>
                                        </p:tav>
                                      </p:tavLst>
                                    </p:anim>
                                    <p:set>
                                      <p:cBhvr>
                                        <p:cTn id="9" dur="500"/>
                                        <p:tgtEl>
                                          <p:spTgt spid="10"/>
                                        </p:tgtEl>
                                        <p:attrNameLst>
                                          <p:attrName>fill.type</p:attrName>
                                        </p:attrNameLst>
                                      </p:cBhvr>
                                      <p:to>
                                        <p:strVal val="solid"/>
                                      </p:to>
                                    </p:set>
                                  </p:childTnLst>
                                </p:cTn>
                              </p:par>
                            </p:childTnLst>
                          </p:cTn>
                        </p:par>
                        <p:par>
                          <p:cTn id="10" fill="hold">
                            <p:stCondLst>
                              <p:cond delay="8500"/>
                            </p:stCondLst>
                            <p:childTnLst>
                              <p:par>
                                <p:cTn id="11" presetID="6"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5000"/>
                                        <p:tgtEl>
                                          <p:spTgt spid="23"/>
                                        </p:tgtEl>
                                      </p:cBhvr>
                                    </p:animEffect>
                                  </p:childTnLst>
                                </p:cTn>
                              </p:par>
                            </p:childTnLst>
                          </p:cTn>
                        </p:par>
                        <p:par>
                          <p:cTn id="14" fill="hold">
                            <p:stCondLst>
                              <p:cond delay="13500"/>
                            </p:stCondLst>
                            <p:childTnLst>
                              <p:par>
                                <p:cTn id="15" presetID="50" presetClass="entr" presetSubtype="0" decel="100000" fill="hold" nodeType="afterEffect">
                                  <p:stCondLst>
                                    <p:cond delay="0"/>
                                  </p:stCondLst>
                                  <p:childTnLst>
                                    <p:set>
                                      <p:cBhvr>
                                        <p:cTn id="16" dur="1" fill="hold">
                                          <p:stCondLst>
                                            <p:cond delay="0"/>
                                          </p:stCondLst>
                                        </p:cTn>
                                        <p:tgtEl>
                                          <p:spTgt spid="67586"/>
                                        </p:tgtEl>
                                        <p:attrNameLst>
                                          <p:attrName>style.visibility</p:attrName>
                                        </p:attrNameLst>
                                      </p:cBhvr>
                                      <p:to>
                                        <p:strVal val="visible"/>
                                      </p:to>
                                    </p:set>
                                    <p:anim calcmode="lin" valueType="num">
                                      <p:cBhvr>
                                        <p:cTn id="17" dur="1000" fill="hold"/>
                                        <p:tgtEl>
                                          <p:spTgt spid="67586"/>
                                        </p:tgtEl>
                                        <p:attrNameLst>
                                          <p:attrName>ppt_w</p:attrName>
                                        </p:attrNameLst>
                                      </p:cBhvr>
                                      <p:tavLst>
                                        <p:tav tm="0">
                                          <p:val>
                                            <p:strVal val="#ppt_w+.3"/>
                                          </p:val>
                                        </p:tav>
                                        <p:tav tm="100000">
                                          <p:val>
                                            <p:strVal val="#ppt_w"/>
                                          </p:val>
                                        </p:tav>
                                      </p:tavLst>
                                    </p:anim>
                                    <p:anim calcmode="lin" valueType="num">
                                      <p:cBhvr>
                                        <p:cTn id="18" dur="1000" fill="hold"/>
                                        <p:tgtEl>
                                          <p:spTgt spid="67586"/>
                                        </p:tgtEl>
                                        <p:attrNameLst>
                                          <p:attrName>ppt_h</p:attrName>
                                        </p:attrNameLst>
                                      </p:cBhvr>
                                      <p:tavLst>
                                        <p:tav tm="0">
                                          <p:val>
                                            <p:strVal val="#ppt_h"/>
                                          </p:val>
                                        </p:tav>
                                        <p:tav tm="100000">
                                          <p:val>
                                            <p:strVal val="#ppt_h"/>
                                          </p:val>
                                        </p:tav>
                                      </p:tavLst>
                                    </p:anim>
                                    <p:animEffect transition="in" filter="fade">
                                      <p:cBhvr>
                                        <p:cTn id="19" dur="1000"/>
                                        <p:tgtEl>
                                          <p:spTgt spid="67586"/>
                                        </p:tgtEl>
                                      </p:cBhvr>
                                    </p:animEffect>
                                  </p:childTnLst>
                                </p:cTn>
                              </p:par>
                            </p:childTnLst>
                          </p:cTn>
                        </p:par>
                        <p:par>
                          <p:cTn id="20" fill="hold">
                            <p:stCondLst>
                              <p:cond delay="14500"/>
                            </p:stCondLst>
                            <p:childTnLst>
                              <p:par>
                                <p:cTn id="21" presetID="50" presetClass="entr" presetSubtype="0" decel="100000" fill="hold" nodeType="afterEffect">
                                  <p:stCondLst>
                                    <p:cond delay="0"/>
                                  </p:stCondLst>
                                  <p:childTnLst>
                                    <p:set>
                                      <p:cBhvr>
                                        <p:cTn id="22" dur="1" fill="hold">
                                          <p:stCondLst>
                                            <p:cond delay="0"/>
                                          </p:stCondLst>
                                        </p:cTn>
                                        <p:tgtEl>
                                          <p:spTgt spid="67587"/>
                                        </p:tgtEl>
                                        <p:attrNameLst>
                                          <p:attrName>style.visibility</p:attrName>
                                        </p:attrNameLst>
                                      </p:cBhvr>
                                      <p:to>
                                        <p:strVal val="visible"/>
                                      </p:to>
                                    </p:set>
                                    <p:anim calcmode="lin" valueType="num">
                                      <p:cBhvr>
                                        <p:cTn id="23" dur="1000" fill="hold"/>
                                        <p:tgtEl>
                                          <p:spTgt spid="67587"/>
                                        </p:tgtEl>
                                        <p:attrNameLst>
                                          <p:attrName>ppt_w</p:attrName>
                                        </p:attrNameLst>
                                      </p:cBhvr>
                                      <p:tavLst>
                                        <p:tav tm="0">
                                          <p:val>
                                            <p:strVal val="#ppt_w+.3"/>
                                          </p:val>
                                        </p:tav>
                                        <p:tav tm="100000">
                                          <p:val>
                                            <p:strVal val="#ppt_w"/>
                                          </p:val>
                                        </p:tav>
                                      </p:tavLst>
                                    </p:anim>
                                    <p:anim calcmode="lin" valueType="num">
                                      <p:cBhvr>
                                        <p:cTn id="24" dur="1000" fill="hold"/>
                                        <p:tgtEl>
                                          <p:spTgt spid="67587"/>
                                        </p:tgtEl>
                                        <p:attrNameLst>
                                          <p:attrName>ppt_h</p:attrName>
                                        </p:attrNameLst>
                                      </p:cBhvr>
                                      <p:tavLst>
                                        <p:tav tm="0">
                                          <p:val>
                                            <p:strVal val="#ppt_h"/>
                                          </p:val>
                                        </p:tav>
                                        <p:tav tm="100000">
                                          <p:val>
                                            <p:strVal val="#ppt_h"/>
                                          </p:val>
                                        </p:tav>
                                      </p:tavLst>
                                    </p:anim>
                                    <p:animEffect transition="in" filter="fade">
                                      <p:cBhvr>
                                        <p:cTn id="25" dur="1000"/>
                                        <p:tgtEl>
                                          <p:spTgt spid="67587"/>
                                        </p:tgtEl>
                                      </p:cBhvr>
                                    </p:animEffect>
                                  </p:childTnLst>
                                </p:cTn>
                              </p:par>
                            </p:childTnLst>
                          </p:cTn>
                        </p:par>
                        <p:par>
                          <p:cTn id="26" fill="hold">
                            <p:stCondLst>
                              <p:cond delay="15500"/>
                            </p:stCondLst>
                            <p:childTnLst>
                              <p:par>
                                <p:cTn id="27" presetID="50" presetClass="entr" presetSubtype="0" decel="100000" fill="hold" nodeType="afterEffect">
                                  <p:stCondLst>
                                    <p:cond delay="0"/>
                                  </p:stCondLst>
                                  <p:childTnLst>
                                    <p:set>
                                      <p:cBhvr>
                                        <p:cTn id="28" dur="1" fill="hold">
                                          <p:stCondLst>
                                            <p:cond delay="0"/>
                                          </p:stCondLst>
                                        </p:cTn>
                                        <p:tgtEl>
                                          <p:spTgt spid="67588"/>
                                        </p:tgtEl>
                                        <p:attrNameLst>
                                          <p:attrName>style.visibility</p:attrName>
                                        </p:attrNameLst>
                                      </p:cBhvr>
                                      <p:to>
                                        <p:strVal val="visible"/>
                                      </p:to>
                                    </p:set>
                                    <p:anim calcmode="lin" valueType="num">
                                      <p:cBhvr>
                                        <p:cTn id="29" dur="1000" fill="hold"/>
                                        <p:tgtEl>
                                          <p:spTgt spid="67588"/>
                                        </p:tgtEl>
                                        <p:attrNameLst>
                                          <p:attrName>ppt_w</p:attrName>
                                        </p:attrNameLst>
                                      </p:cBhvr>
                                      <p:tavLst>
                                        <p:tav tm="0">
                                          <p:val>
                                            <p:strVal val="#ppt_w+.3"/>
                                          </p:val>
                                        </p:tav>
                                        <p:tav tm="100000">
                                          <p:val>
                                            <p:strVal val="#ppt_w"/>
                                          </p:val>
                                        </p:tav>
                                      </p:tavLst>
                                    </p:anim>
                                    <p:anim calcmode="lin" valueType="num">
                                      <p:cBhvr>
                                        <p:cTn id="30" dur="1000" fill="hold"/>
                                        <p:tgtEl>
                                          <p:spTgt spid="67588"/>
                                        </p:tgtEl>
                                        <p:attrNameLst>
                                          <p:attrName>ppt_h</p:attrName>
                                        </p:attrNameLst>
                                      </p:cBhvr>
                                      <p:tavLst>
                                        <p:tav tm="0">
                                          <p:val>
                                            <p:strVal val="#ppt_h"/>
                                          </p:val>
                                        </p:tav>
                                        <p:tav tm="100000">
                                          <p:val>
                                            <p:strVal val="#ppt_h"/>
                                          </p:val>
                                        </p:tav>
                                      </p:tavLst>
                                    </p:anim>
                                    <p:animEffect transition="in" filter="fade">
                                      <p:cBhvr>
                                        <p:cTn id="31" dur="1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261" y="51558"/>
            <a:ext cx="1980030" cy="523220"/>
          </a:xfrm>
        </p:spPr>
        <p:txBody>
          <a:bodyPr/>
          <a:lstStyle/>
          <a:p>
            <a:r>
              <a:rPr lang="zh-CN" altLang="en-US" dirty="0" smtClean="0">
                <a:latin typeface="+mj-ea"/>
              </a:rPr>
              <a:t>展会介绍之</a:t>
            </a:r>
            <a:endParaRPr lang="zh-CN" altLang="en-US" dirty="0">
              <a:latin typeface="+mj-ea"/>
            </a:endParaRPr>
          </a:p>
        </p:txBody>
      </p:sp>
      <p:sp>
        <p:nvSpPr>
          <p:cNvPr id="10" name="文本框 9"/>
          <p:cNvSpPr txBox="1"/>
          <p:nvPr/>
        </p:nvSpPr>
        <p:spPr>
          <a:xfrm>
            <a:off x="1600200" y="640894"/>
            <a:ext cx="8343900" cy="461665"/>
          </a:xfrm>
          <a:prstGeom prst="rect">
            <a:avLst/>
          </a:prstGeom>
          <a:noFill/>
        </p:spPr>
        <p:txBody>
          <a:bodyPr wrap="square" rtlCol="0">
            <a:spAutoFit/>
          </a:bodyPr>
          <a:lstStyle/>
          <a:p>
            <a:r>
              <a:rPr lang="zh-CN" altLang="en-US" sz="2400" dirty="0" smtClean="0">
                <a:solidFill>
                  <a:schemeClr val="accent1"/>
                </a:solidFill>
                <a:latin typeface="Arial" pitchFamily="34" charset="0"/>
                <a:cs typeface="Arial" pitchFamily="34" charset="0"/>
                <a:sym typeface="+mn-lt"/>
              </a:rPr>
              <a:t>芝加哥国际餐馆及酒店用品展览会（</a:t>
            </a:r>
            <a:r>
              <a:rPr lang="en-US" altLang="zh-CN" sz="2400" dirty="0" smtClean="0">
                <a:solidFill>
                  <a:schemeClr val="accent1"/>
                </a:solidFill>
                <a:latin typeface="Arial" pitchFamily="34" charset="0"/>
                <a:cs typeface="Arial" pitchFamily="34" charset="0"/>
                <a:sym typeface="+mn-lt"/>
              </a:rPr>
              <a:t>NRA SHOW</a:t>
            </a:r>
            <a:r>
              <a:rPr lang="zh-CN" altLang="en-US" sz="2400" dirty="0" smtClean="0">
                <a:solidFill>
                  <a:schemeClr val="accent1"/>
                </a:solidFill>
                <a:latin typeface="Arial" pitchFamily="34" charset="0"/>
                <a:cs typeface="Arial" pitchFamily="34" charset="0"/>
                <a:sym typeface="+mn-lt"/>
              </a:rPr>
              <a:t>）</a:t>
            </a:r>
            <a:endParaRPr lang="zh-CN" altLang="en-US" sz="2400" dirty="0">
              <a:solidFill>
                <a:schemeClr val="accent1"/>
              </a:solidFill>
              <a:latin typeface="Arial" pitchFamily="34" charset="0"/>
              <a:cs typeface="Arial" pitchFamily="34" charset="0"/>
              <a:sym typeface="+mn-lt"/>
            </a:endParaRPr>
          </a:p>
        </p:txBody>
      </p:sp>
      <p:sp>
        <p:nvSpPr>
          <p:cNvPr id="23" name="文本框 9"/>
          <p:cNvSpPr txBox="1"/>
          <p:nvPr/>
        </p:nvSpPr>
        <p:spPr>
          <a:xfrm>
            <a:off x="578645" y="1164769"/>
            <a:ext cx="11032330" cy="3485570"/>
          </a:xfrm>
          <a:prstGeom prst="rect">
            <a:avLst/>
          </a:prstGeom>
          <a:noFill/>
        </p:spPr>
        <p:txBody>
          <a:bodyPr wrap="square" rtlCol="0">
            <a:spAutoFit/>
          </a:bodyPr>
          <a:lstStyle/>
          <a:p>
            <a:r>
              <a:rPr lang="zh-CN" altLang="en-US" sz="1400" dirty="0" smtClean="0">
                <a:solidFill>
                  <a:schemeClr val="accent1"/>
                </a:solidFill>
                <a:latin typeface="Arial" pitchFamily="34" charset="0"/>
                <a:cs typeface="Arial" pitchFamily="34" charset="0"/>
                <a:sym typeface="+mn-lt"/>
              </a:rPr>
              <a:t>展出时间：</a:t>
            </a:r>
            <a:r>
              <a:rPr lang="en-US" altLang="zh-CN" sz="1400" dirty="0" smtClean="0">
                <a:solidFill>
                  <a:schemeClr val="accent1"/>
                </a:solidFill>
                <a:latin typeface="Arial" pitchFamily="34" charset="0"/>
                <a:cs typeface="Arial" pitchFamily="34" charset="0"/>
                <a:sym typeface="+mn-lt"/>
              </a:rPr>
              <a:t>2020</a:t>
            </a:r>
            <a:r>
              <a:rPr lang="zh-CN" altLang="en-US" sz="1400" dirty="0" smtClean="0">
                <a:solidFill>
                  <a:schemeClr val="accent1"/>
                </a:solidFill>
                <a:latin typeface="Arial" pitchFamily="34" charset="0"/>
                <a:cs typeface="Arial" pitchFamily="34" charset="0"/>
                <a:sym typeface="+mn-lt"/>
              </a:rPr>
              <a:t>年</a:t>
            </a:r>
            <a:r>
              <a:rPr lang="en-US" altLang="zh-CN" sz="1400" dirty="0" smtClean="0">
                <a:solidFill>
                  <a:schemeClr val="accent1"/>
                </a:solidFill>
                <a:latin typeface="Arial" pitchFamily="34" charset="0"/>
                <a:cs typeface="Arial" pitchFamily="34" charset="0"/>
                <a:sym typeface="+mn-lt"/>
              </a:rPr>
              <a:t>5</a:t>
            </a:r>
            <a:r>
              <a:rPr lang="zh-CN" altLang="en-US" sz="1400" dirty="0" smtClean="0">
                <a:solidFill>
                  <a:schemeClr val="accent1"/>
                </a:solidFill>
                <a:latin typeface="Arial" pitchFamily="34" charset="0"/>
                <a:cs typeface="Arial" pitchFamily="34" charset="0"/>
                <a:sym typeface="+mn-lt"/>
              </a:rPr>
              <a:t>月</a:t>
            </a:r>
            <a:r>
              <a:rPr lang="en-US" altLang="zh-CN" sz="1400" dirty="0" smtClean="0">
                <a:solidFill>
                  <a:schemeClr val="accent1"/>
                </a:solidFill>
                <a:latin typeface="Arial" pitchFamily="34" charset="0"/>
                <a:cs typeface="Arial" pitchFamily="34" charset="0"/>
                <a:sym typeface="+mn-lt"/>
              </a:rPr>
              <a:t>16-19</a:t>
            </a:r>
            <a:r>
              <a:rPr lang="zh-CN" altLang="en-US" sz="1400" dirty="0" smtClean="0">
                <a:solidFill>
                  <a:schemeClr val="accent1"/>
                </a:solidFill>
                <a:latin typeface="Arial" pitchFamily="34" charset="0"/>
                <a:cs typeface="Arial" pitchFamily="34" charset="0"/>
                <a:sym typeface="+mn-lt"/>
              </a:rPr>
              <a:t>日                                展出地点：美国芝加哥麦考密展览中心                               主办单位：</a:t>
            </a:r>
            <a:r>
              <a:rPr lang="en-US" altLang="zh-CN" sz="1400" dirty="0" smtClean="0">
                <a:solidFill>
                  <a:schemeClr val="accent1"/>
                </a:solidFill>
                <a:latin typeface="Arial" pitchFamily="34" charset="0"/>
                <a:cs typeface="Arial" pitchFamily="34" charset="0"/>
                <a:sym typeface="+mn-lt"/>
              </a:rPr>
              <a:t>NRA</a:t>
            </a:r>
            <a:endParaRPr lang="zh-CN" altLang="en-US" sz="1400" dirty="0" smtClean="0">
              <a:solidFill>
                <a:schemeClr val="accent1"/>
              </a:solidFill>
              <a:latin typeface="Arial" pitchFamily="34" charset="0"/>
              <a:cs typeface="Arial" pitchFamily="34" charset="0"/>
              <a:sym typeface="+mn-lt"/>
            </a:endParaRPr>
          </a:p>
          <a:p>
            <a:endParaRPr lang="zh-CN" altLang="en-US" sz="1400" dirty="0" smtClean="0">
              <a:solidFill>
                <a:schemeClr val="accent1"/>
              </a:solidFill>
              <a:latin typeface="Arial" pitchFamily="34" charset="0"/>
              <a:cs typeface="Arial" pitchFamily="34" charset="0"/>
              <a:sym typeface="+mn-lt"/>
            </a:endParaRPr>
          </a:p>
          <a:p>
            <a:pPr>
              <a:lnSpc>
                <a:spcPts val="2100"/>
              </a:lnSpc>
            </a:pPr>
            <a:r>
              <a:rPr lang="en-US" altLang="zh-CN" sz="1200" b="1" dirty="0" smtClean="0">
                <a:solidFill>
                  <a:schemeClr val="accent1"/>
                </a:solidFill>
                <a:latin typeface="Arial" pitchFamily="34" charset="0"/>
                <a:cs typeface="Arial" pitchFamily="34" charset="0"/>
                <a:sym typeface="+mn-lt"/>
              </a:rPr>
              <a:t>※ </a:t>
            </a:r>
            <a:r>
              <a:rPr lang="zh-CN" altLang="en-US" sz="1200" b="1" dirty="0" smtClean="0">
                <a:solidFill>
                  <a:schemeClr val="accent1"/>
                </a:solidFill>
                <a:latin typeface="Arial" pitchFamily="34" charset="0"/>
                <a:cs typeface="Arial" pitchFamily="34" charset="0"/>
                <a:sym typeface="+mn-lt"/>
              </a:rPr>
              <a:t>展会简介：</a:t>
            </a:r>
          </a:p>
          <a:p>
            <a:pPr>
              <a:lnSpc>
                <a:spcPts val="2100"/>
              </a:lnSpc>
            </a:pPr>
            <a:r>
              <a:rPr lang="zh-CN" altLang="en-US" sz="1200" dirty="0" smtClean="0">
                <a:solidFill>
                  <a:schemeClr val="accent1"/>
                </a:solidFill>
                <a:latin typeface="Arial" pitchFamily="34" charset="0"/>
                <a:cs typeface="Arial" pitchFamily="34" charset="0"/>
                <a:sym typeface="+mn-lt"/>
              </a:rPr>
              <a:t>美国芝加哥国际酒店用品及餐饮展（</a:t>
            </a:r>
            <a:r>
              <a:rPr lang="en-US" altLang="zh-CN" sz="1200" dirty="0" smtClean="0">
                <a:solidFill>
                  <a:schemeClr val="accent1"/>
                </a:solidFill>
                <a:latin typeface="Arial" pitchFamily="34" charset="0"/>
                <a:cs typeface="Arial" pitchFamily="34" charset="0"/>
                <a:sym typeface="+mn-lt"/>
              </a:rPr>
              <a:t>The NRA Show</a:t>
            </a:r>
            <a:r>
              <a:rPr lang="zh-CN" altLang="en-US" sz="1200" dirty="0" smtClean="0">
                <a:solidFill>
                  <a:schemeClr val="accent1"/>
                </a:solidFill>
                <a:latin typeface="Arial" pitchFamily="34" charset="0"/>
                <a:cs typeface="Arial" pitchFamily="34" charset="0"/>
                <a:sym typeface="+mn-lt"/>
              </a:rPr>
              <a:t>）是全球规模最大的酒店用品及餐饮展</a:t>
            </a:r>
            <a:r>
              <a:rPr lang="en-US" altLang="zh-CN" sz="1200" dirty="0" smtClean="0">
                <a:solidFill>
                  <a:schemeClr val="accent1"/>
                </a:solidFill>
                <a:latin typeface="Arial" pitchFamily="34" charset="0"/>
                <a:cs typeface="Arial" pitchFamily="34" charset="0"/>
                <a:sym typeface="+mn-lt"/>
              </a:rPr>
              <a:t>,</a:t>
            </a:r>
            <a:r>
              <a:rPr lang="zh-CN" altLang="en-US" sz="1200" dirty="0" smtClean="0">
                <a:solidFill>
                  <a:schemeClr val="accent1"/>
                </a:solidFill>
                <a:latin typeface="Arial" pitchFamily="34" charset="0"/>
                <a:cs typeface="Arial" pitchFamily="34" charset="0"/>
                <a:sym typeface="+mn-lt"/>
              </a:rPr>
              <a:t>具有</a:t>
            </a:r>
            <a:r>
              <a:rPr lang="en-US" altLang="zh-CN" sz="1200" dirty="0" smtClean="0">
                <a:solidFill>
                  <a:schemeClr val="accent1"/>
                </a:solidFill>
                <a:latin typeface="Arial" pitchFamily="34" charset="0"/>
                <a:cs typeface="Arial" pitchFamily="34" charset="0"/>
                <a:sym typeface="+mn-lt"/>
              </a:rPr>
              <a:t>100</a:t>
            </a:r>
            <a:r>
              <a:rPr lang="zh-CN" altLang="en-US" sz="1200" dirty="0" smtClean="0">
                <a:solidFill>
                  <a:schemeClr val="accent1"/>
                </a:solidFill>
                <a:latin typeface="Arial" pitchFamily="34" charset="0"/>
                <a:cs typeface="Arial" pitchFamily="34" charset="0"/>
                <a:sym typeface="+mn-lt"/>
              </a:rPr>
              <a:t>年的悠久历史。该展是由</a:t>
            </a:r>
            <a:r>
              <a:rPr lang="en-US" altLang="zh-CN" sz="1200" dirty="0" smtClean="0">
                <a:solidFill>
                  <a:schemeClr val="accent1"/>
                </a:solidFill>
                <a:latin typeface="Arial" pitchFamily="34" charset="0"/>
                <a:cs typeface="Arial" pitchFamily="34" charset="0"/>
                <a:sym typeface="+mn-lt"/>
              </a:rPr>
              <a:t>1919</a:t>
            </a:r>
            <a:r>
              <a:rPr lang="zh-CN" altLang="en-US" sz="1200" dirty="0" smtClean="0">
                <a:solidFill>
                  <a:schemeClr val="accent1"/>
                </a:solidFill>
                <a:latin typeface="Arial" pitchFamily="34" charset="0"/>
                <a:cs typeface="Arial" pitchFamily="34" charset="0"/>
                <a:sym typeface="+mn-lt"/>
              </a:rPr>
              <a:t>年成立的餐馆协会发起、主办和管理的。美国餐馆协会在美国餐馆行业占有主导地位，销售额达到</a:t>
            </a:r>
            <a:r>
              <a:rPr lang="en-US" altLang="zh-CN" sz="1200" dirty="0" smtClean="0">
                <a:solidFill>
                  <a:schemeClr val="accent1"/>
                </a:solidFill>
                <a:latin typeface="Arial" pitchFamily="34" charset="0"/>
                <a:cs typeface="Arial" pitchFamily="34" charset="0"/>
                <a:sym typeface="+mn-lt"/>
              </a:rPr>
              <a:t>476</a:t>
            </a:r>
            <a:r>
              <a:rPr lang="zh-CN" altLang="en-US" sz="1200" dirty="0" smtClean="0">
                <a:solidFill>
                  <a:schemeClr val="accent1"/>
                </a:solidFill>
                <a:latin typeface="Arial" pitchFamily="34" charset="0"/>
                <a:cs typeface="Arial" pitchFamily="34" charset="0"/>
                <a:sym typeface="+mn-lt"/>
              </a:rPr>
              <a:t>亿美元，为</a:t>
            </a:r>
            <a:r>
              <a:rPr lang="en-US" altLang="zh-CN" sz="1200" dirty="0" smtClean="0">
                <a:solidFill>
                  <a:schemeClr val="accent1"/>
                </a:solidFill>
                <a:latin typeface="Arial" pitchFamily="34" charset="0"/>
                <a:cs typeface="Arial" pitchFamily="34" charset="0"/>
                <a:sym typeface="+mn-lt"/>
              </a:rPr>
              <a:t>1,220</a:t>
            </a:r>
            <a:r>
              <a:rPr lang="zh-CN" altLang="en-US" sz="1200" dirty="0" smtClean="0">
                <a:solidFill>
                  <a:schemeClr val="accent1"/>
                </a:solidFill>
                <a:latin typeface="Arial" pitchFamily="34" charset="0"/>
                <a:cs typeface="Arial" pitchFamily="34" charset="0"/>
                <a:sym typeface="+mn-lt"/>
              </a:rPr>
              <a:t>万劳动力提供就业机会</a:t>
            </a:r>
            <a:r>
              <a:rPr lang="en-US" altLang="zh-CN" sz="1200" dirty="0" smtClean="0">
                <a:solidFill>
                  <a:schemeClr val="accent1"/>
                </a:solidFill>
                <a:latin typeface="Arial" pitchFamily="34" charset="0"/>
                <a:cs typeface="Arial" pitchFamily="34" charset="0"/>
                <a:sym typeface="+mn-lt"/>
              </a:rPr>
              <a:t>,</a:t>
            </a:r>
            <a:r>
              <a:rPr lang="zh-CN" altLang="en-US" sz="1200" dirty="0" smtClean="0">
                <a:solidFill>
                  <a:schemeClr val="accent1"/>
                </a:solidFill>
                <a:latin typeface="Arial" pitchFamily="34" charset="0"/>
                <a:cs typeface="Arial" pitchFamily="34" charset="0"/>
                <a:sym typeface="+mn-lt"/>
              </a:rPr>
              <a:t>成为美国经济、就业和社会服务的基石。全美</a:t>
            </a:r>
            <a:r>
              <a:rPr lang="en-US" altLang="zh-CN" sz="1200" dirty="0" smtClean="0">
                <a:solidFill>
                  <a:schemeClr val="accent1"/>
                </a:solidFill>
                <a:latin typeface="Arial" pitchFamily="34" charset="0"/>
                <a:cs typeface="Arial" pitchFamily="34" charset="0"/>
                <a:sym typeface="+mn-lt"/>
              </a:rPr>
              <a:t>50</a:t>
            </a:r>
            <a:r>
              <a:rPr lang="zh-CN" altLang="en-US" sz="1200" dirty="0" smtClean="0">
                <a:solidFill>
                  <a:schemeClr val="accent1"/>
                </a:solidFill>
                <a:latin typeface="Arial" pitchFamily="34" charset="0"/>
                <a:cs typeface="Arial" pitchFamily="34" charset="0"/>
                <a:sym typeface="+mn-lt"/>
              </a:rPr>
              <a:t>个洲的餐馆协会、</a:t>
            </a:r>
            <a:r>
              <a:rPr lang="en-US" altLang="zh-CN" sz="1200" dirty="0" smtClean="0">
                <a:solidFill>
                  <a:schemeClr val="accent1"/>
                </a:solidFill>
                <a:latin typeface="Arial" pitchFamily="34" charset="0"/>
                <a:cs typeface="Arial" pitchFamily="34" charset="0"/>
                <a:sym typeface="+mn-lt"/>
              </a:rPr>
              <a:t>7,100</a:t>
            </a:r>
            <a:r>
              <a:rPr lang="zh-CN" altLang="en-US" sz="1200" dirty="0" smtClean="0">
                <a:solidFill>
                  <a:schemeClr val="accent1"/>
                </a:solidFill>
                <a:latin typeface="Arial" pitchFamily="34" charset="0"/>
                <a:cs typeface="Arial" pitchFamily="34" charset="0"/>
                <a:sym typeface="+mn-lt"/>
              </a:rPr>
              <a:t>多家酒店都隶属于它的会员，该展的特点是全美酒店大连锁集团的采购，很多美国的酒店是世界连锁集团，有很强的购买力。该展每年吸引全球各地</a:t>
            </a:r>
            <a:r>
              <a:rPr lang="en-US" altLang="zh-CN" sz="1200" dirty="0" smtClean="0">
                <a:solidFill>
                  <a:schemeClr val="accent1"/>
                </a:solidFill>
                <a:latin typeface="Arial" pitchFamily="34" charset="0"/>
                <a:cs typeface="Arial" pitchFamily="34" charset="0"/>
                <a:sym typeface="+mn-lt"/>
              </a:rPr>
              <a:t>100</a:t>
            </a:r>
            <a:r>
              <a:rPr lang="zh-CN" altLang="en-US" sz="1200" dirty="0" smtClean="0">
                <a:solidFill>
                  <a:schemeClr val="accent1"/>
                </a:solidFill>
                <a:latin typeface="Arial" pitchFamily="34" charset="0"/>
                <a:cs typeface="Arial" pitchFamily="34" charset="0"/>
                <a:sym typeface="+mn-lt"/>
              </a:rPr>
              <a:t>多个国家</a:t>
            </a:r>
            <a:r>
              <a:rPr lang="en-US" altLang="zh-CN" sz="1200" dirty="0" smtClean="0">
                <a:solidFill>
                  <a:schemeClr val="accent1"/>
                </a:solidFill>
                <a:latin typeface="Arial" pitchFamily="34" charset="0"/>
                <a:cs typeface="Arial" pitchFamily="34" charset="0"/>
                <a:sym typeface="+mn-lt"/>
              </a:rPr>
              <a:t>75,000</a:t>
            </a:r>
            <a:r>
              <a:rPr lang="zh-CN" altLang="en-US" sz="1200" dirty="0" smtClean="0">
                <a:solidFill>
                  <a:schemeClr val="accent1"/>
                </a:solidFill>
                <a:latin typeface="Arial" pitchFamily="34" charset="0"/>
                <a:cs typeface="Arial" pitchFamily="34" charset="0"/>
                <a:sym typeface="+mn-lt"/>
              </a:rPr>
              <a:t>多名行业专业人士参加，到会的国际媒体超过</a:t>
            </a:r>
            <a:r>
              <a:rPr lang="en-US" altLang="zh-CN" sz="1200" dirty="0" smtClean="0">
                <a:solidFill>
                  <a:schemeClr val="accent1"/>
                </a:solidFill>
                <a:latin typeface="Arial" pitchFamily="34" charset="0"/>
                <a:cs typeface="Arial" pitchFamily="34" charset="0"/>
                <a:sym typeface="+mn-lt"/>
              </a:rPr>
              <a:t>300</a:t>
            </a:r>
            <a:r>
              <a:rPr lang="zh-CN" altLang="en-US" sz="1200" dirty="0" smtClean="0">
                <a:solidFill>
                  <a:schemeClr val="accent1"/>
                </a:solidFill>
                <a:latin typeface="Arial" pitchFamily="34" charset="0"/>
                <a:cs typeface="Arial" pitchFamily="34" charset="0"/>
                <a:sym typeface="+mn-lt"/>
              </a:rPr>
              <a:t>多位，使该展获得业内的高度关注！此展会将为您提供与购买决策者面对面交谈、展示您的产品与服务的绝佳机会，是您与购买者之间的桥梁，无论您是想扩大本土竞争力或是开拓国际市场，该展都是您的最佳捷径！</a:t>
            </a:r>
          </a:p>
          <a:p>
            <a:pPr>
              <a:lnSpc>
                <a:spcPts val="2100"/>
              </a:lnSpc>
            </a:pPr>
            <a:endParaRPr lang="zh-CN" altLang="en-US" sz="1200" dirty="0" smtClean="0">
              <a:solidFill>
                <a:schemeClr val="accent1"/>
              </a:solidFill>
              <a:latin typeface="Arial" pitchFamily="34" charset="0"/>
              <a:cs typeface="Arial" pitchFamily="34" charset="0"/>
              <a:sym typeface="+mn-lt"/>
            </a:endParaRPr>
          </a:p>
          <a:p>
            <a:pPr>
              <a:lnSpc>
                <a:spcPts val="2100"/>
              </a:lnSpc>
            </a:pPr>
            <a:r>
              <a:rPr lang="en-US" altLang="zh-CN" sz="1200" b="1" dirty="0" smtClean="0">
                <a:solidFill>
                  <a:schemeClr val="accent1"/>
                </a:solidFill>
                <a:latin typeface="Arial" pitchFamily="34" charset="0"/>
                <a:cs typeface="Arial" pitchFamily="34" charset="0"/>
                <a:sym typeface="+mn-lt"/>
              </a:rPr>
              <a:t>※ </a:t>
            </a:r>
            <a:r>
              <a:rPr lang="zh-CN" altLang="en-US" sz="1200" b="1" dirty="0" smtClean="0">
                <a:solidFill>
                  <a:schemeClr val="accent1"/>
                </a:solidFill>
                <a:latin typeface="Arial" pitchFamily="34" charset="0"/>
                <a:cs typeface="Arial" pitchFamily="34" charset="0"/>
                <a:sym typeface="+mn-lt"/>
              </a:rPr>
              <a:t>展品范围</a:t>
            </a:r>
            <a:r>
              <a:rPr lang="en-US" altLang="zh-CN" sz="1200" b="1" dirty="0" smtClean="0">
                <a:solidFill>
                  <a:schemeClr val="accent1"/>
                </a:solidFill>
                <a:latin typeface="Arial" pitchFamily="34" charset="0"/>
                <a:cs typeface="Arial" pitchFamily="34" charset="0"/>
                <a:sym typeface="+mn-lt"/>
              </a:rPr>
              <a:t>: </a:t>
            </a:r>
          </a:p>
          <a:p>
            <a:pPr>
              <a:lnSpc>
                <a:spcPts val="2100"/>
              </a:lnSpc>
            </a:pPr>
            <a:r>
              <a:rPr lang="zh-CN" altLang="en-US" sz="1200" dirty="0" smtClean="0">
                <a:solidFill>
                  <a:schemeClr val="accent1"/>
                </a:solidFill>
                <a:latin typeface="Arial" pitchFamily="34" charset="0"/>
                <a:cs typeface="Arial" pitchFamily="34" charset="0"/>
                <a:sym typeface="+mn-lt"/>
              </a:rPr>
              <a:t>厨房设备及用具（冷冻设备、咖啡制造设备等）、餐桌用品、玻璃、陶瓷、餐具、酒店家具和装饰、酒店餐厅制服；桌布、围巾、毛毯、室内陈设品、餐桌配件、浴室用品、客房用品、酒店音响设备、酒店信息</a:t>
            </a:r>
            <a:r>
              <a:rPr lang="en-US" altLang="zh-CN" sz="1200" dirty="0" smtClean="0">
                <a:solidFill>
                  <a:schemeClr val="accent1"/>
                </a:solidFill>
                <a:latin typeface="Arial" pitchFamily="34" charset="0"/>
                <a:cs typeface="Arial" pitchFamily="34" charset="0"/>
                <a:sym typeface="+mn-lt"/>
              </a:rPr>
              <a:t>/</a:t>
            </a:r>
            <a:r>
              <a:rPr lang="zh-CN" altLang="en-US" sz="1200" dirty="0" smtClean="0">
                <a:solidFill>
                  <a:schemeClr val="accent1"/>
                </a:solidFill>
                <a:latin typeface="Arial" pitchFamily="34" charset="0"/>
                <a:cs typeface="Arial" pitchFamily="34" charset="0"/>
                <a:sym typeface="+mn-lt"/>
              </a:rPr>
              <a:t>通信系统、酒会宴会用品、酒店服装、酒店一次性用品、休闲设施，国际、多民族的食品和饮料，包括食品包装、罐头食品、冷冻食品、特色食品和各类饮料等。</a:t>
            </a:r>
            <a:endParaRPr lang="zh-CN" altLang="en-US" sz="1200" dirty="0">
              <a:solidFill>
                <a:schemeClr val="accent1"/>
              </a:solidFill>
              <a:latin typeface="Arial" pitchFamily="34" charset="0"/>
              <a:cs typeface="Arial" pitchFamily="34" charset="0"/>
              <a:sym typeface="+mn-lt"/>
            </a:endParaRPr>
          </a:p>
        </p:txBody>
      </p:sp>
      <p:pic>
        <p:nvPicPr>
          <p:cNvPr id="8" name="图片 7" descr="1144.jpg"/>
          <p:cNvPicPr>
            <a:picLocks noChangeAspect="1"/>
          </p:cNvPicPr>
          <p:nvPr/>
        </p:nvPicPr>
        <p:blipFill>
          <a:blip r:embed="rId3" cstate="print"/>
          <a:stretch>
            <a:fillRect/>
          </a:stretch>
        </p:blipFill>
        <p:spPr>
          <a:xfrm>
            <a:off x="866775" y="4800600"/>
            <a:ext cx="3070316" cy="2047876"/>
          </a:xfrm>
          <a:prstGeom prst="rect">
            <a:avLst/>
          </a:prstGeom>
        </p:spPr>
      </p:pic>
      <p:pic>
        <p:nvPicPr>
          <p:cNvPr id="9" name="图片 8" descr="IMG_1259.JPG"/>
          <p:cNvPicPr>
            <a:picLocks noChangeAspect="1"/>
          </p:cNvPicPr>
          <p:nvPr/>
        </p:nvPicPr>
        <p:blipFill>
          <a:blip r:embed="rId4" cstate="print"/>
          <a:stretch>
            <a:fillRect/>
          </a:stretch>
        </p:blipFill>
        <p:spPr>
          <a:xfrm>
            <a:off x="4260056" y="4768849"/>
            <a:ext cx="1559719" cy="2079625"/>
          </a:xfrm>
          <a:prstGeom prst="rect">
            <a:avLst/>
          </a:prstGeom>
        </p:spPr>
      </p:pic>
      <p:pic>
        <p:nvPicPr>
          <p:cNvPr id="11" name="图片 10" descr="IMG_1260.JPG"/>
          <p:cNvPicPr>
            <a:picLocks noChangeAspect="1"/>
          </p:cNvPicPr>
          <p:nvPr/>
        </p:nvPicPr>
        <p:blipFill>
          <a:blip r:embed="rId5" cstate="print"/>
          <a:stretch>
            <a:fillRect/>
          </a:stretch>
        </p:blipFill>
        <p:spPr>
          <a:xfrm>
            <a:off x="9834561" y="4806949"/>
            <a:ext cx="1538289" cy="2051051"/>
          </a:xfrm>
          <a:prstGeom prst="rect">
            <a:avLst/>
          </a:prstGeom>
        </p:spPr>
      </p:pic>
      <p:pic>
        <p:nvPicPr>
          <p:cNvPr id="12" name="图片 11" descr="2211.jpg"/>
          <p:cNvPicPr>
            <a:picLocks noChangeAspect="1"/>
          </p:cNvPicPr>
          <p:nvPr/>
        </p:nvPicPr>
        <p:blipFill>
          <a:blip r:embed="rId6" cstate="print"/>
          <a:stretch>
            <a:fillRect/>
          </a:stretch>
        </p:blipFill>
        <p:spPr>
          <a:xfrm>
            <a:off x="6415690" y="4798302"/>
            <a:ext cx="2918809" cy="1945397"/>
          </a:xfrm>
          <a:prstGeom prst="rect">
            <a:avLst/>
          </a:prstGeom>
        </p:spPr>
      </p:pic>
    </p:spTree>
    <p:extLst>
      <p:ext uri="{BB962C8B-B14F-4D97-AF65-F5344CB8AC3E}">
        <p14:creationId xmlns="" xmlns:p14="http://schemas.microsoft.com/office/powerpoint/2010/main" val="2189000330"/>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
                                        </p:tgtEl>
                                        <p:attrNameLst>
                                          <p:attrName>fillcolor</p:attrName>
                                        </p:attrNameLst>
                                      </p:cBhvr>
                                      <p:tavLst>
                                        <p:tav tm="0">
                                          <p:val>
                                            <p:clrVal>
                                              <a:schemeClr val="accent2"/>
                                            </p:clrVal>
                                          </p:val>
                                        </p:tav>
                                        <p:tav tm="50000">
                                          <p:val>
                                            <p:clrVal>
                                              <a:schemeClr val="hlink"/>
                                            </p:clrVal>
                                          </p:val>
                                        </p:tav>
                                      </p:tavLst>
                                    </p:anim>
                                    <p:set>
                                      <p:cBhvr>
                                        <p:cTn id="9" dur="500"/>
                                        <p:tgtEl>
                                          <p:spTgt spid="10"/>
                                        </p:tgtEl>
                                        <p:attrNameLst>
                                          <p:attrName>fill.type</p:attrName>
                                        </p:attrNameLst>
                                      </p:cBhvr>
                                      <p:to>
                                        <p:strVal val="solid"/>
                                      </p:to>
                                    </p:set>
                                  </p:childTnLst>
                                </p:cTn>
                              </p:par>
                            </p:childTnLst>
                          </p:cTn>
                        </p:par>
                        <p:par>
                          <p:cTn id="10" fill="hold">
                            <p:stCondLst>
                              <p:cond delay="6250"/>
                            </p:stCondLst>
                            <p:childTnLst>
                              <p:par>
                                <p:cTn id="11" presetID="6"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5000"/>
                                        <p:tgtEl>
                                          <p:spTgt spid="23"/>
                                        </p:tgtEl>
                                      </p:cBhvr>
                                    </p:animEffect>
                                  </p:childTnLst>
                                </p:cTn>
                              </p:par>
                            </p:childTnLst>
                          </p:cTn>
                        </p:par>
                        <p:par>
                          <p:cTn id="14" fill="hold">
                            <p:stCondLst>
                              <p:cond delay="11250"/>
                            </p:stCondLst>
                            <p:childTnLst>
                              <p:par>
                                <p:cTn id="15" presetID="50" presetClass="entr" presetSubtype="0" decel="10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par>
                          <p:cTn id="20" fill="hold">
                            <p:stCondLst>
                              <p:cond delay="12250"/>
                            </p:stCondLst>
                            <p:childTnLst>
                              <p:par>
                                <p:cTn id="21" presetID="50"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3"/>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par>
                          <p:cTn id="26" fill="hold">
                            <p:stCondLst>
                              <p:cond delay="13250"/>
                            </p:stCondLst>
                            <p:childTnLst>
                              <p:par>
                                <p:cTn id="27" presetID="50" presetClass="entr" presetSubtype="0" decel="100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3"/>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par>
                          <p:cTn id="32" fill="hold">
                            <p:stCondLst>
                              <p:cond delay="14250"/>
                            </p:stCondLst>
                            <p:childTnLst>
                              <p:par>
                                <p:cTn id="33" presetID="50" presetClass="entr" presetSubtype="0" decel="10000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3"/>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261" y="51558"/>
            <a:ext cx="1980030" cy="523220"/>
          </a:xfrm>
        </p:spPr>
        <p:txBody>
          <a:bodyPr/>
          <a:lstStyle/>
          <a:p>
            <a:r>
              <a:rPr lang="zh-CN" altLang="en-US" dirty="0" smtClean="0">
                <a:latin typeface="+mj-ea"/>
              </a:rPr>
              <a:t>展会介绍之</a:t>
            </a:r>
            <a:endParaRPr lang="zh-CN" altLang="en-US" dirty="0">
              <a:latin typeface="+mj-ea"/>
            </a:endParaRPr>
          </a:p>
        </p:txBody>
      </p:sp>
      <p:sp>
        <p:nvSpPr>
          <p:cNvPr id="10" name="文本框 9"/>
          <p:cNvSpPr txBox="1"/>
          <p:nvPr/>
        </p:nvSpPr>
        <p:spPr>
          <a:xfrm>
            <a:off x="2533650" y="640894"/>
            <a:ext cx="6162675" cy="461665"/>
          </a:xfrm>
          <a:prstGeom prst="rect">
            <a:avLst/>
          </a:prstGeom>
          <a:noFill/>
        </p:spPr>
        <p:txBody>
          <a:bodyPr wrap="square" rtlCol="0">
            <a:spAutoFit/>
          </a:bodyPr>
          <a:lstStyle/>
          <a:p>
            <a:r>
              <a:rPr lang="zh-CN" altLang="en-US" sz="2400" dirty="0" smtClean="0">
                <a:solidFill>
                  <a:schemeClr val="accent1"/>
                </a:solidFill>
                <a:latin typeface="Arial" pitchFamily="34" charset="0"/>
                <a:cs typeface="Arial" pitchFamily="34" charset="0"/>
                <a:sym typeface="+mn-lt"/>
              </a:rPr>
              <a:t>俄罗斯家庭用品展览会（</a:t>
            </a:r>
            <a:r>
              <a:rPr lang="en-US" altLang="zh-CN" sz="2400" dirty="0" smtClean="0">
                <a:solidFill>
                  <a:schemeClr val="accent1"/>
                </a:solidFill>
                <a:latin typeface="Arial" pitchFamily="34" charset="0"/>
                <a:cs typeface="Arial" pitchFamily="34" charset="0"/>
                <a:sym typeface="+mn-lt"/>
              </a:rPr>
              <a:t>Household Expo</a:t>
            </a:r>
            <a:r>
              <a:rPr lang="zh-CN" altLang="en-US" sz="2400" dirty="0" smtClean="0">
                <a:solidFill>
                  <a:schemeClr val="accent1"/>
                </a:solidFill>
                <a:latin typeface="Arial" pitchFamily="34" charset="0"/>
                <a:cs typeface="Arial" pitchFamily="34" charset="0"/>
                <a:sym typeface="+mn-lt"/>
              </a:rPr>
              <a:t>）</a:t>
            </a:r>
            <a:endParaRPr lang="zh-CN" altLang="en-US" sz="2400" dirty="0">
              <a:solidFill>
                <a:schemeClr val="accent1"/>
              </a:solidFill>
              <a:latin typeface="Arial" pitchFamily="34" charset="0"/>
              <a:cs typeface="Arial" pitchFamily="34" charset="0"/>
              <a:sym typeface="+mn-lt"/>
            </a:endParaRPr>
          </a:p>
        </p:txBody>
      </p:sp>
      <p:sp>
        <p:nvSpPr>
          <p:cNvPr id="23" name="文本框 9"/>
          <p:cNvSpPr txBox="1"/>
          <p:nvPr/>
        </p:nvSpPr>
        <p:spPr>
          <a:xfrm>
            <a:off x="578645" y="1164769"/>
            <a:ext cx="11146630" cy="3485570"/>
          </a:xfrm>
          <a:prstGeom prst="rect">
            <a:avLst/>
          </a:prstGeom>
          <a:noFill/>
        </p:spPr>
        <p:txBody>
          <a:bodyPr wrap="square" rtlCol="0">
            <a:spAutoFit/>
          </a:bodyPr>
          <a:lstStyle/>
          <a:p>
            <a:r>
              <a:rPr lang="zh-CN" altLang="en-US" sz="1400" dirty="0" smtClean="0">
                <a:solidFill>
                  <a:schemeClr val="accent1"/>
                </a:solidFill>
                <a:latin typeface="Arial" pitchFamily="34" charset="0"/>
                <a:cs typeface="Arial" pitchFamily="34" charset="0"/>
                <a:sym typeface="+mn-lt"/>
              </a:rPr>
              <a:t>展出时间：</a:t>
            </a:r>
            <a:r>
              <a:rPr lang="en-US" altLang="zh-CN" sz="1400" dirty="0" smtClean="0">
                <a:solidFill>
                  <a:schemeClr val="accent1"/>
                </a:solidFill>
                <a:latin typeface="Arial" pitchFamily="34" charset="0"/>
                <a:cs typeface="Arial" pitchFamily="34" charset="0"/>
                <a:sym typeface="+mn-lt"/>
              </a:rPr>
              <a:t>2019</a:t>
            </a:r>
            <a:r>
              <a:rPr lang="zh-CN" altLang="en-US" sz="1400" dirty="0" smtClean="0">
                <a:solidFill>
                  <a:schemeClr val="accent1"/>
                </a:solidFill>
                <a:latin typeface="Arial" pitchFamily="34" charset="0"/>
                <a:cs typeface="Arial" pitchFamily="34" charset="0"/>
                <a:sym typeface="+mn-lt"/>
              </a:rPr>
              <a:t>年</a:t>
            </a:r>
            <a:r>
              <a:rPr lang="en-US" altLang="zh-CN" sz="1400" dirty="0" smtClean="0">
                <a:solidFill>
                  <a:schemeClr val="accent1"/>
                </a:solidFill>
                <a:latin typeface="Arial" pitchFamily="34" charset="0"/>
                <a:cs typeface="Arial" pitchFamily="34" charset="0"/>
                <a:sym typeface="+mn-lt"/>
              </a:rPr>
              <a:t>9</a:t>
            </a:r>
            <a:r>
              <a:rPr lang="zh-CN" altLang="en-US" sz="1400" dirty="0" smtClean="0">
                <a:solidFill>
                  <a:schemeClr val="accent1"/>
                </a:solidFill>
                <a:latin typeface="Arial" pitchFamily="34" charset="0"/>
                <a:cs typeface="Arial" pitchFamily="34" charset="0"/>
                <a:sym typeface="+mn-lt"/>
              </a:rPr>
              <a:t>月</a:t>
            </a:r>
            <a:r>
              <a:rPr lang="en-US" altLang="zh-CN" sz="1400" dirty="0" smtClean="0">
                <a:solidFill>
                  <a:schemeClr val="accent1"/>
                </a:solidFill>
                <a:latin typeface="Arial" pitchFamily="34" charset="0"/>
                <a:cs typeface="Arial" pitchFamily="34" charset="0"/>
                <a:sym typeface="+mn-lt"/>
              </a:rPr>
              <a:t>10-12</a:t>
            </a:r>
            <a:r>
              <a:rPr lang="zh-CN" altLang="en-US" sz="1400" dirty="0" smtClean="0">
                <a:solidFill>
                  <a:schemeClr val="accent1"/>
                </a:solidFill>
                <a:latin typeface="Arial" pitchFamily="34" charset="0"/>
                <a:cs typeface="Arial" pitchFamily="34" charset="0"/>
                <a:sym typeface="+mn-lt"/>
              </a:rPr>
              <a:t>日     展出地点：莫斯科</a:t>
            </a:r>
            <a:r>
              <a:rPr lang="en-US" altLang="zh-CN" sz="1400" dirty="0" smtClean="0">
                <a:solidFill>
                  <a:schemeClr val="accent1"/>
                </a:solidFill>
                <a:latin typeface="Arial" pitchFamily="34" charset="0"/>
                <a:cs typeface="Arial" pitchFamily="34" charset="0"/>
                <a:sym typeface="+mn-lt"/>
              </a:rPr>
              <a:t>Crocus</a:t>
            </a:r>
            <a:r>
              <a:rPr lang="zh-CN" altLang="en-US" sz="1400" dirty="0" smtClean="0">
                <a:solidFill>
                  <a:schemeClr val="accent1"/>
                </a:solidFill>
                <a:latin typeface="Arial" pitchFamily="34" charset="0"/>
                <a:cs typeface="Arial" pitchFamily="34" charset="0"/>
                <a:sym typeface="+mn-lt"/>
              </a:rPr>
              <a:t>国际展览中心     主办单位：</a:t>
            </a:r>
            <a:r>
              <a:rPr lang="en-US" altLang="zh-CN" sz="1400" dirty="0" smtClean="0">
                <a:solidFill>
                  <a:schemeClr val="accent1"/>
                </a:solidFill>
                <a:latin typeface="Arial" pitchFamily="34" charset="0"/>
                <a:cs typeface="Arial" pitchFamily="34" charset="0"/>
                <a:sym typeface="+mn-lt"/>
              </a:rPr>
              <a:t>MOKKA Expo Group;  Group of Companies Mayer</a:t>
            </a:r>
            <a:endParaRPr lang="zh-CN" altLang="en-US" sz="1400" dirty="0" smtClean="0">
              <a:solidFill>
                <a:schemeClr val="accent1"/>
              </a:solidFill>
              <a:latin typeface="Arial" pitchFamily="34" charset="0"/>
              <a:cs typeface="Arial" pitchFamily="34" charset="0"/>
              <a:sym typeface="+mn-lt"/>
            </a:endParaRPr>
          </a:p>
          <a:p>
            <a:endParaRPr lang="zh-CN" altLang="en-US" sz="1400" dirty="0" smtClean="0">
              <a:solidFill>
                <a:schemeClr val="accent1"/>
              </a:solidFill>
              <a:latin typeface="Arial" pitchFamily="34" charset="0"/>
              <a:cs typeface="Arial" pitchFamily="34" charset="0"/>
              <a:sym typeface="+mn-lt"/>
            </a:endParaRPr>
          </a:p>
          <a:p>
            <a:pPr>
              <a:lnSpc>
                <a:spcPts val="2100"/>
              </a:lnSpc>
            </a:pPr>
            <a:r>
              <a:rPr lang="en-US" altLang="zh-CN" sz="1400" b="1" dirty="0" smtClean="0">
                <a:solidFill>
                  <a:schemeClr val="accent1"/>
                </a:solidFill>
                <a:latin typeface="Arial" pitchFamily="34" charset="0"/>
                <a:cs typeface="Arial" pitchFamily="34" charset="0"/>
                <a:sym typeface="+mn-lt"/>
              </a:rPr>
              <a:t>※ </a:t>
            </a:r>
            <a:r>
              <a:rPr lang="zh-CN" altLang="en-US" sz="1400" b="1" dirty="0" smtClean="0">
                <a:solidFill>
                  <a:schemeClr val="accent1"/>
                </a:solidFill>
                <a:latin typeface="Arial" pitchFamily="34" charset="0"/>
                <a:cs typeface="Arial" pitchFamily="34" charset="0"/>
                <a:sym typeface="+mn-lt"/>
              </a:rPr>
              <a:t>展会简介：</a:t>
            </a:r>
          </a:p>
          <a:p>
            <a:pPr>
              <a:lnSpc>
                <a:spcPts val="2100"/>
              </a:lnSpc>
            </a:pPr>
            <a:r>
              <a:rPr lang="zh-CN" altLang="en-US" sz="1400" dirty="0" smtClean="0">
                <a:solidFill>
                  <a:schemeClr val="accent1"/>
                </a:solidFill>
                <a:latin typeface="Arial" pitchFamily="34" charset="0"/>
                <a:cs typeface="Arial" pitchFamily="34" charset="0"/>
                <a:sym typeface="+mn-lt"/>
              </a:rPr>
              <a:t>俄罗斯家庭用品（</a:t>
            </a:r>
            <a:r>
              <a:rPr lang="en-US" altLang="zh-CN" sz="1400" dirty="0" smtClean="0">
                <a:solidFill>
                  <a:schemeClr val="accent1"/>
                </a:solidFill>
                <a:latin typeface="Arial" pitchFamily="34" charset="0"/>
                <a:cs typeface="Arial" pitchFamily="34" charset="0"/>
                <a:sym typeface="+mn-lt"/>
              </a:rPr>
              <a:t>HouseHold Expo</a:t>
            </a:r>
            <a:r>
              <a:rPr lang="zh-CN" altLang="en-US" sz="1400" dirty="0" smtClean="0">
                <a:solidFill>
                  <a:schemeClr val="accent1"/>
                </a:solidFill>
                <a:latin typeface="Arial" pitchFamily="34" charset="0"/>
                <a:cs typeface="Arial" pitchFamily="34" charset="0"/>
                <a:sym typeface="+mn-lt"/>
              </a:rPr>
              <a:t>）是专为家庭用品而举办的国际性展览会，由俄罗斯最大家庭用品制造商协会举办， </a:t>
            </a:r>
            <a:r>
              <a:rPr lang="en-US" altLang="zh-CN" sz="1400" dirty="0" smtClean="0">
                <a:solidFill>
                  <a:schemeClr val="accent1"/>
                </a:solidFill>
                <a:latin typeface="Arial" pitchFamily="34" charset="0"/>
                <a:cs typeface="Arial" pitchFamily="34" charset="0"/>
                <a:sym typeface="+mn-lt"/>
              </a:rPr>
              <a:t>Mayer J</a:t>
            </a:r>
            <a:r>
              <a:rPr lang="zh-CN" altLang="en-US" sz="1400" dirty="0" smtClean="0">
                <a:solidFill>
                  <a:schemeClr val="accent1"/>
                </a:solidFill>
                <a:latin typeface="Arial" pitchFamily="34" charset="0"/>
                <a:cs typeface="Arial" pitchFamily="34" charset="0"/>
                <a:sym typeface="+mn-lt"/>
              </a:rPr>
              <a:t>协办，由俄罗斯联邦商会、莫斯科政府赞助。该展会为世界各国的参展公司提供了国际贸易平台，是开发新产品，新技术的有效途径。每年该展会都聚集了各国商家展示其专业技术和宣传品牌，有助与生产商与采购商建立合作关系，吸收当前最新行业消息。展会举办期间，专业研讨会、产品展示会和讨论会也会同时举行，为各商家提供更广阔的交流空间。该展会国际性强，俄罗斯市场需求的不断增长将会吸引更多的专业买家和专业参展商，为更多的参展企业搭建接洽和深入俄罗斯与东欧市场的平台。</a:t>
            </a:r>
            <a:endParaRPr lang="en-US" altLang="zh-CN" sz="1400" dirty="0" smtClean="0">
              <a:solidFill>
                <a:schemeClr val="accent1"/>
              </a:solidFill>
              <a:latin typeface="Arial" pitchFamily="34" charset="0"/>
              <a:cs typeface="Arial" pitchFamily="34" charset="0"/>
              <a:sym typeface="+mn-lt"/>
            </a:endParaRPr>
          </a:p>
          <a:p>
            <a:pPr>
              <a:lnSpc>
                <a:spcPts val="2100"/>
              </a:lnSpc>
            </a:pPr>
            <a:endParaRPr lang="zh-CN" altLang="en-US" sz="1400" dirty="0" smtClean="0">
              <a:solidFill>
                <a:schemeClr val="accent1"/>
              </a:solidFill>
              <a:latin typeface="Arial" pitchFamily="34" charset="0"/>
              <a:cs typeface="Arial" pitchFamily="34" charset="0"/>
              <a:sym typeface="+mn-lt"/>
            </a:endParaRPr>
          </a:p>
          <a:p>
            <a:pPr>
              <a:lnSpc>
                <a:spcPts val="2100"/>
              </a:lnSpc>
            </a:pPr>
            <a:r>
              <a:rPr lang="en-US" altLang="zh-CN" sz="1400" b="1" dirty="0" smtClean="0">
                <a:solidFill>
                  <a:schemeClr val="accent1"/>
                </a:solidFill>
                <a:latin typeface="Arial" pitchFamily="34" charset="0"/>
                <a:cs typeface="Arial" pitchFamily="34" charset="0"/>
                <a:sym typeface="+mn-lt"/>
              </a:rPr>
              <a:t>※ </a:t>
            </a:r>
            <a:r>
              <a:rPr lang="zh-CN" altLang="en-US" sz="1400" b="1" dirty="0" smtClean="0">
                <a:solidFill>
                  <a:schemeClr val="accent1"/>
                </a:solidFill>
                <a:latin typeface="Arial" pitchFamily="34" charset="0"/>
                <a:cs typeface="Arial" pitchFamily="34" charset="0"/>
                <a:sym typeface="+mn-lt"/>
              </a:rPr>
              <a:t>展品范围</a:t>
            </a:r>
            <a:r>
              <a:rPr lang="en-US" altLang="zh-CN" sz="1400" b="1" dirty="0" smtClean="0">
                <a:solidFill>
                  <a:schemeClr val="accent1"/>
                </a:solidFill>
                <a:latin typeface="Arial" pitchFamily="34" charset="0"/>
                <a:cs typeface="Arial" pitchFamily="34" charset="0"/>
                <a:sym typeface="+mn-lt"/>
              </a:rPr>
              <a:t>: </a:t>
            </a:r>
          </a:p>
          <a:p>
            <a:pPr>
              <a:lnSpc>
                <a:spcPts val="2100"/>
              </a:lnSpc>
            </a:pPr>
            <a:r>
              <a:rPr lang="zh-CN" altLang="en-US" sz="1400" dirty="0" smtClean="0">
                <a:solidFill>
                  <a:schemeClr val="accent1"/>
                </a:solidFill>
                <a:latin typeface="Arial" pitchFamily="34" charset="0"/>
                <a:cs typeface="Arial" pitchFamily="34" charset="0"/>
                <a:sym typeface="+mn-lt"/>
              </a:rPr>
              <a:t>家庭日用品、金属器皿、家庭五金工具、餐具、厨房用品、小家电、家庭装饰品、抽纱制品、圣诞礼品、箱包、儿童用品、塑料制品、玻璃制品、陶瓷、美食、调味品、花园家具、花园工具、清洁用品、健康保健和个人保健产品、浴室和个人护理用品、铁器和户外用品、灯饰、宠物用具、文具、玩具，礼品等。</a:t>
            </a:r>
            <a:endParaRPr lang="zh-CN" altLang="en-US" sz="1400" dirty="0">
              <a:solidFill>
                <a:schemeClr val="accent1"/>
              </a:solidFill>
              <a:latin typeface="Arial" pitchFamily="34" charset="0"/>
              <a:cs typeface="Arial" pitchFamily="34" charset="0"/>
              <a:sym typeface="+mn-lt"/>
            </a:endParaRPr>
          </a:p>
        </p:txBody>
      </p:sp>
      <p:pic>
        <p:nvPicPr>
          <p:cNvPr id="13" name="图片 12" descr="1122.jpg"/>
          <p:cNvPicPr>
            <a:picLocks noChangeAspect="1"/>
          </p:cNvPicPr>
          <p:nvPr/>
        </p:nvPicPr>
        <p:blipFill>
          <a:blip r:embed="rId3" cstate="print"/>
          <a:stretch>
            <a:fillRect/>
          </a:stretch>
        </p:blipFill>
        <p:spPr>
          <a:xfrm>
            <a:off x="8099426" y="4560094"/>
            <a:ext cx="3063874" cy="2297906"/>
          </a:xfrm>
          <a:prstGeom prst="rect">
            <a:avLst/>
          </a:prstGeom>
        </p:spPr>
      </p:pic>
      <p:pic>
        <p:nvPicPr>
          <p:cNvPr id="14" name="图片 13" descr="1133.jpg"/>
          <p:cNvPicPr>
            <a:picLocks noChangeAspect="1"/>
          </p:cNvPicPr>
          <p:nvPr/>
        </p:nvPicPr>
        <p:blipFill>
          <a:blip r:embed="rId4" cstate="print"/>
          <a:stretch>
            <a:fillRect/>
          </a:stretch>
        </p:blipFill>
        <p:spPr>
          <a:xfrm>
            <a:off x="4337825" y="4596393"/>
            <a:ext cx="3015475" cy="2261607"/>
          </a:xfrm>
          <a:prstGeom prst="rect">
            <a:avLst/>
          </a:prstGeom>
        </p:spPr>
      </p:pic>
      <p:pic>
        <p:nvPicPr>
          <p:cNvPr id="15" name="图片 14" descr="1144.jpg"/>
          <p:cNvPicPr>
            <a:picLocks noChangeAspect="1"/>
          </p:cNvPicPr>
          <p:nvPr/>
        </p:nvPicPr>
        <p:blipFill>
          <a:blip r:embed="rId5" cstate="print"/>
          <a:stretch>
            <a:fillRect/>
          </a:stretch>
        </p:blipFill>
        <p:spPr>
          <a:xfrm>
            <a:off x="687400" y="4657725"/>
            <a:ext cx="2933700" cy="2200275"/>
          </a:xfrm>
          <a:prstGeom prst="rect">
            <a:avLst/>
          </a:prstGeom>
        </p:spPr>
      </p:pic>
    </p:spTree>
    <p:extLst>
      <p:ext uri="{BB962C8B-B14F-4D97-AF65-F5344CB8AC3E}">
        <p14:creationId xmlns="" xmlns:p14="http://schemas.microsoft.com/office/powerpoint/2010/main" val="2189000330"/>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
                                        </p:tgtEl>
                                        <p:attrNameLst>
                                          <p:attrName>fillcolor</p:attrName>
                                        </p:attrNameLst>
                                      </p:cBhvr>
                                      <p:tavLst>
                                        <p:tav tm="0">
                                          <p:val>
                                            <p:clrVal>
                                              <a:schemeClr val="accent2"/>
                                            </p:clrVal>
                                          </p:val>
                                        </p:tav>
                                        <p:tav tm="50000">
                                          <p:val>
                                            <p:clrVal>
                                              <a:schemeClr val="hlink"/>
                                            </p:clrVal>
                                          </p:val>
                                        </p:tav>
                                      </p:tavLst>
                                    </p:anim>
                                    <p:set>
                                      <p:cBhvr>
                                        <p:cTn id="9" dur="500"/>
                                        <p:tgtEl>
                                          <p:spTgt spid="10"/>
                                        </p:tgtEl>
                                        <p:attrNameLst>
                                          <p:attrName>fill.type</p:attrName>
                                        </p:attrNameLst>
                                      </p:cBhvr>
                                      <p:to>
                                        <p:strVal val="solid"/>
                                      </p:to>
                                    </p:set>
                                  </p:childTnLst>
                                </p:cTn>
                              </p:par>
                            </p:childTnLst>
                          </p:cTn>
                        </p:par>
                        <p:par>
                          <p:cTn id="10" fill="hold">
                            <p:stCondLst>
                              <p:cond delay="6500"/>
                            </p:stCondLst>
                            <p:childTnLst>
                              <p:par>
                                <p:cTn id="11" presetID="6"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5000"/>
                                        <p:tgtEl>
                                          <p:spTgt spid="23"/>
                                        </p:tgtEl>
                                      </p:cBhvr>
                                    </p:animEffect>
                                  </p:childTnLst>
                                </p:cTn>
                              </p:par>
                            </p:childTnLst>
                          </p:cTn>
                        </p:par>
                        <p:par>
                          <p:cTn id="14" fill="hold">
                            <p:stCondLst>
                              <p:cond delay="11500"/>
                            </p:stCondLst>
                            <p:childTnLst>
                              <p:par>
                                <p:cTn id="15" presetID="50" presetClass="entr" presetSubtype="0" decel="10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3"/>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par>
                          <p:cTn id="20" fill="hold">
                            <p:stCondLst>
                              <p:cond delay="12500"/>
                            </p:stCondLst>
                            <p:childTnLst>
                              <p:par>
                                <p:cTn id="21" presetID="50" presetClass="entr" presetSubtype="0" decel="10000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3"/>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childTnLst>
                          </p:cTn>
                        </p:par>
                        <p:par>
                          <p:cTn id="26" fill="hold">
                            <p:stCondLst>
                              <p:cond delay="13500"/>
                            </p:stCondLst>
                            <p:childTnLst>
                              <p:par>
                                <p:cTn id="27" presetID="50" presetClass="entr" presetSubtype="0" decel="1000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3"/>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3797" y="51558"/>
            <a:ext cx="1620958" cy="523220"/>
          </a:xfrm>
        </p:spPr>
        <p:txBody>
          <a:bodyPr/>
          <a:lstStyle/>
          <a:p>
            <a:r>
              <a:rPr lang="zh-CN" altLang="en-US" dirty="0" smtClean="0"/>
              <a:t>参展流程</a:t>
            </a:r>
            <a:endParaRPr lang="zh-CN" altLang="en-US" dirty="0"/>
          </a:p>
        </p:txBody>
      </p:sp>
      <p:graphicFrame>
        <p:nvGraphicFramePr>
          <p:cNvPr id="20" name="图示 19"/>
          <p:cNvGraphicFramePr/>
          <p:nvPr/>
        </p:nvGraphicFramePr>
        <p:xfrm>
          <a:off x="561975" y="552450"/>
          <a:ext cx="10315575" cy="561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7792102"/>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000" fill="hold"/>
                                        <p:tgtEl>
                                          <p:spTgt spid="20"/>
                                        </p:tgtEl>
                                        <p:attrNameLst>
                                          <p:attrName>ppt_x</p:attrName>
                                        </p:attrNameLst>
                                      </p:cBhvr>
                                      <p:tavLst>
                                        <p:tav tm="0">
                                          <p:val>
                                            <p:strVal val="#ppt_x-.2"/>
                                          </p:val>
                                        </p:tav>
                                        <p:tav tm="100000">
                                          <p:val>
                                            <p:strVal val="#ppt_x"/>
                                          </p:val>
                                        </p:tav>
                                      </p:tavLst>
                                    </p:anim>
                                    <p:anim calcmode="lin" valueType="num">
                                      <p:cBhvr>
                                        <p:cTn id="8" dur="3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3796" y="51558"/>
            <a:ext cx="1620958" cy="523220"/>
          </a:xfrm>
        </p:spPr>
        <p:txBody>
          <a:bodyPr/>
          <a:lstStyle/>
          <a:p>
            <a:r>
              <a:rPr lang="zh-CN" altLang="en-US" dirty="0" smtClean="0"/>
              <a:t>联系方式</a:t>
            </a:r>
            <a:endParaRPr lang="zh-CN" altLang="en-US" dirty="0"/>
          </a:p>
        </p:txBody>
      </p:sp>
      <p:sp>
        <p:nvSpPr>
          <p:cNvPr id="3" name="椭圆 2"/>
          <p:cNvSpPr/>
          <p:nvPr/>
        </p:nvSpPr>
        <p:spPr>
          <a:xfrm>
            <a:off x="755779" y="1663110"/>
            <a:ext cx="540327" cy="540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a:spLocks noChangeAspect="1"/>
          </p:cNvSpPr>
          <p:nvPr/>
        </p:nvSpPr>
        <p:spPr>
          <a:xfrm>
            <a:off x="921559" y="1807319"/>
            <a:ext cx="208765" cy="252000"/>
          </a:xfrm>
          <a:custGeom>
            <a:avLst/>
            <a:gdLst>
              <a:gd name="connsiteX0" fmla="*/ 2540739 w 5081480"/>
              <a:gd name="connsiteY0" fmla="*/ 1728231 h 6133889"/>
              <a:gd name="connsiteX1" fmla="*/ 1728230 w 5081480"/>
              <a:gd name="connsiteY1" fmla="*/ 2540740 h 6133889"/>
              <a:gd name="connsiteX2" fmla="*/ 2540739 w 5081480"/>
              <a:gd name="connsiteY2" fmla="*/ 3353249 h 6133889"/>
              <a:gd name="connsiteX3" fmla="*/ 3353248 w 5081480"/>
              <a:gd name="connsiteY3" fmla="*/ 2540740 h 6133889"/>
              <a:gd name="connsiteX4" fmla="*/ 2540739 w 5081480"/>
              <a:gd name="connsiteY4" fmla="*/ 1728231 h 6133889"/>
              <a:gd name="connsiteX5" fmla="*/ 2540740 w 5081480"/>
              <a:gd name="connsiteY5" fmla="*/ 1407975 h 6133889"/>
              <a:gd name="connsiteX6" fmla="*/ 3673505 w 5081480"/>
              <a:gd name="connsiteY6" fmla="*/ 2540740 h 6133889"/>
              <a:gd name="connsiteX7" fmla="*/ 2540740 w 5081480"/>
              <a:gd name="connsiteY7" fmla="*/ 3673505 h 6133889"/>
              <a:gd name="connsiteX8" fmla="*/ 1407975 w 5081480"/>
              <a:gd name="connsiteY8" fmla="*/ 2540740 h 6133889"/>
              <a:gd name="connsiteX9" fmla="*/ 2540740 w 5081480"/>
              <a:gd name="connsiteY9" fmla="*/ 1407975 h 6133889"/>
              <a:gd name="connsiteX10" fmla="*/ 2540740 w 5081480"/>
              <a:gd name="connsiteY10" fmla="*/ 305592 h 6133889"/>
              <a:gd name="connsiteX11" fmla="*/ 960252 w 5081480"/>
              <a:gd name="connsiteY11" fmla="*/ 960252 h 6133889"/>
              <a:gd name="connsiteX12" fmla="*/ 960252 w 5081480"/>
              <a:gd name="connsiteY12" fmla="*/ 4121228 h 6133889"/>
              <a:gd name="connsiteX13" fmla="*/ 2540740 w 5081480"/>
              <a:gd name="connsiteY13" fmla="*/ 5701715 h 6133889"/>
              <a:gd name="connsiteX14" fmla="*/ 4121228 w 5081480"/>
              <a:gd name="connsiteY14" fmla="*/ 4121228 h 6133889"/>
              <a:gd name="connsiteX15" fmla="*/ 4121228 w 5081480"/>
              <a:gd name="connsiteY15" fmla="*/ 960252 h 6133889"/>
              <a:gd name="connsiteX16" fmla="*/ 2540740 w 5081480"/>
              <a:gd name="connsiteY16" fmla="*/ 305592 h 6133889"/>
              <a:gd name="connsiteX17" fmla="*/ 2540741 w 5081480"/>
              <a:gd name="connsiteY17" fmla="*/ 0 h 6133889"/>
              <a:gd name="connsiteX18" fmla="*/ 4337315 w 5081480"/>
              <a:gd name="connsiteY18" fmla="*/ 744165 h 6133889"/>
              <a:gd name="connsiteX19" fmla="*/ 4337315 w 5081480"/>
              <a:gd name="connsiteY19" fmla="*/ 4337315 h 6133889"/>
              <a:gd name="connsiteX20" fmla="*/ 2540740 w 5081480"/>
              <a:gd name="connsiteY20" fmla="*/ 6133889 h 6133889"/>
              <a:gd name="connsiteX21" fmla="*/ 744165 w 5081480"/>
              <a:gd name="connsiteY21" fmla="*/ 4337315 h 6133889"/>
              <a:gd name="connsiteX22" fmla="*/ 744165 w 5081480"/>
              <a:gd name="connsiteY22" fmla="*/ 744165 h 6133889"/>
              <a:gd name="connsiteX23" fmla="*/ 2540741 w 5081480"/>
              <a:gd name="connsiteY23" fmla="*/ 0 h 613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1480" h="6133889">
                <a:moveTo>
                  <a:pt x="2540739" y="1728231"/>
                </a:moveTo>
                <a:cubicBezTo>
                  <a:pt x="2092003" y="1728231"/>
                  <a:pt x="1728230" y="2092004"/>
                  <a:pt x="1728230" y="2540740"/>
                </a:cubicBezTo>
                <a:cubicBezTo>
                  <a:pt x="1728230" y="2989476"/>
                  <a:pt x="2092003" y="3353249"/>
                  <a:pt x="2540739" y="3353249"/>
                </a:cubicBezTo>
                <a:cubicBezTo>
                  <a:pt x="2989475" y="3353249"/>
                  <a:pt x="3353248" y="2989476"/>
                  <a:pt x="3353248" y="2540740"/>
                </a:cubicBezTo>
                <a:cubicBezTo>
                  <a:pt x="3353248" y="2092004"/>
                  <a:pt x="2989475" y="1728231"/>
                  <a:pt x="2540739" y="1728231"/>
                </a:cubicBezTo>
                <a:close/>
                <a:moveTo>
                  <a:pt x="2540740" y="1407975"/>
                </a:moveTo>
                <a:cubicBezTo>
                  <a:pt x="3166349" y="1407975"/>
                  <a:pt x="3673505" y="1915131"/>
                  <a:pt x="3673505" y="2540740"/>
                </a:cubicBezTo>
                <a:cubicBezTo>
                  <a:pt x="3673505" y="3166349"/>
                  <a:pt x="3166349" y="3673505"/>
                  <a:pt x="2540740" y="3673505"/>
                </a:cubicBezTo>
                <a:cubicBezTo>
                  <a:pt x="1915131" y="3673505"/>
                  <a:pt x="1407975" y="3166349"/>
                  <a:pt x="1407975" y="2540740"/>
                </a:cubicBezTo>
                <a:cubicBezTo>
                  <a:pt x="1407975" y="1915131"/>
                  <a:pt x="1915131" y="1407975"/>
                  <a:pt x="2540740" y="1407975"/>
                </a:cubicBezTo>
                <a:close/>
                <a:moveTo>
                  <a:pt x="2540740" y="305592"/>
                </a:moveTo>
                <a:cubicBezTo>
                  <a:pt x="1968716" y="305592"/>
                  <a:pt x="1396692" y="523813"/>
                  <a:pt x="960252" y="960252"/>
                </a:cubicBezTo>
                <a:cubicBezTo>
                  <a:pt x="87373" y="1833132"/>
                  <a:pt x="87373" y="3248348"/>
                  <a:pt x="960252" y="4121228"/>
                </a:cubicBezTo>
                <a:lnTo>
                  <a:pt x="2540740" y="5701715"/>
                </a:lnTo>
                <a:lnTo>
                  <a:pt x="4121228" y="4121228"/>
                </a:lnTo>
                <a:cubicBezTo>
                  <a:pt x="4994107" y="3248348"/>
                  <a:pt x="4994107" y="1833132"/>
                  <a:pt x="4121228" y="960252"/>
                </a:cubicBezTo>
                <a:cubicBezTo>
                  <a:pt x="3684788" y="523813"/>
                  <a:pt x="3112764" y="305592"/>
                  <a:pt x="2540740" y="305592"/>
                </a:cubicBezTo>
                <a:close/>
                <a:moveTo>
                  <a:pt x="2540741" y="0"/>
                </a:moveTo>
                <a:cubicBezTo>
                  <a:pt x="3190972" y="0"/>
                  <a:pt x="3841205" y="248054"/>
                  <a:pt x="4337315" y="744165"/>
                </a:cubicBezTo>
                <a:cubicBezTo>
                  <a:pt x="5329535" y="1736387"/>
                  <a:pt x="5329535" y="3345095"/>
                  <a:pt x="4337315" y="4337315"/>
                </a:cubicBezTo>
                <a:lnTo>
                  <a:pt x="2540740" y="6133889"/>
                </a:lnTo>
                <a:lnTo>
                  <a:pt x="744165" y="4337315"/>
                </a:lnTo>
                <a:cubicBezTo>
                  <a:pt x="-248055" y="3345094"/>
                  <a:pt x="-248055" y="1736387"/>
                  <a:pt x="744165" y="744165"/>
                </a:cubicBezTo>
                <a:cubicBezTo>
                  <a:pt x="1240276" y="248055"/>
                  <a:pt x="1890508" y="0"/>
                  <a:pt x="25407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5" name="直接连接符 4"/>
          <p:cNvCxnSpPr/>
          <p:nvPr/>
        </p:nvCxnSpPr>
        <p:spPr>
          <a:xfrm>
            <a:off x="755779" y="235583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88240" y="2540539"/>
            <a:ext cx="2119744" cy="1754326"/>
          </a:xfrm>
          <a:prstGeom prst="rect">
            <a:avLst/>
          </a:prstGeom>
          <a:noFill/>
        </p:spPr>
        <p:txBody>
          <a:bodyPr wrap="square" rtlCol="0">
            <a:spAutoFit/>
          </a:bodyPr>
          <a:lstStyle/>
          <a:p>
            <a:pPr>
              <a:lnSpc>
                <a:spcPct val="150000"/>
              </a:lnSpc>
              <a:spcBef>
                <a:spcPts val="600"/>
              </a:spcBef>
            </a:pPr>
            <a:r>
              <a:rPr lang="zh-CN" altLang="en-US" dirty="0" smtClean="0">
                <a:cs typeface="+mn-ea"/>
                <a:sym typeface="+mn-lt"/>
              </a:rPr>
              <a:t>中国 </a:t>
            </a:r>
            <a:r>
              <a:rPr lang="en-US" altLang="zh-CN" dirty="0" smtClean="0">
                <a:cs typeface="+mn-ea"/>
                <a:sym typeface="+mn-lt"/>
              </a:rPr>
              <a:t>· </a:t>
            </a:r>
            <a:r>
              <a:rPr lang="zh-CN" altLang="en-US" dirty="0" smtClean="0">
                <a:cs typeface="+mn-ea"/>
                <a:sym typeface="+mn-lt"/>
              </a:rPr>
              <a:t>北京市西城区南滨河路</a:t>
            </a:r>
            <a:r>
              <a:rPr lang="en-US" altLang="zh-CN" dirty="0" smtClean="0">
                <a:cs typeface="+mn-ea"/>
                <a:sym typeface="+mn-lt"/>
              </a:rPr>
              <a:t>27</a:t>
            </a:r>
            <a:r>
              <a:rPr lang="zh-CN" altLang="en-US" dirty="0" smtClean="0">
                <a:cs typeface="+mn-ea"/>
                <a:sym typeface="+mn-lt"/>
              </a:rPr>
              <a:t>号贵都国际中心</a:t>
            </a:r>
            <a:r>
              <a:rPr lang="en-US" altLang="zh-CN" dirty="0" smtClean="0">
                <a:cs typeface="+mn-ea"/>
                <a:sym typeface="+mn-lt"/>
              </a:rPr>
              <a:t>A</a:t>
            </a:r>
            <a:r>
              <a:rPr lang="zh-CN" altLang="en-US" dirty="0" smtClean="0">
                <a:cs typeface="+mn-ea"/>
                <a:sym typeface="+mn-lt"/>
              </a:rPr>
              <a:t>座</a:t>
            </a:r>
            <a:r>
              <a:rPr lang="en-US" altLang="zh-CN" dirty="0" smtClean="0">
                <a:cs typeface="+mn-ea"/>
                <a:sym typeface="+mn-lt"/>
              </a:rPr>
              <a:t>1511</a:t>
            </a:r>
            <a:r>
              <a:rPr lang="zh-CN" altLang="en-US" dirty="0" smtClean="0">
                <a:cs typeface="+mn-ea"/>
                <a:sym typeface="+mn-lt"/>
              </a:rPr>
              <a:t>室</a:t>
            </a:r>
            <a:endParaRPr lang="en-US" altLang="zh-CN" dirty="0" smtClean="0">
              <a:cs typeface="+mn-ea"/>
              <a:sym typeface="+mn-lt"/>
            </a:endParaRPr>
          </a:p>
        </p:txBody>
      </p:sp>
      <p:sp>
        <p:nvSpPr>
          <p:cNvPr id="9" name="矩形 8"/>
          <p:cNvSpPr/>
          <p:nvPr/>
        </p:nvSpPr>
        <p:spPr>
          <a:xfrm>
            <a:off x="631088" y="4312400"/>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地址</a:t>
            </a:r>
            <a:endParaRPr lang="zh-CN" altLang="en-US" sz="1600" dirty="0">
              <a:cs typeface="+mn-ea"/>
              <a:sym typeface="+mn-lt"/>
            </a:endParaRPr>
          </a:p>
        </p:txBody>
      </p:sp>
      <p:cxnSp>
        <p:nvCxnSpPr>
          <p:cNvPr id="10" name="直接连接符 9"/>
          <p:cNvCxnSpPr/>
          <p:nvPr/>
        </p:nvCxnSpPr>
        <p:spPr>
          <a:xfrm>
            <a:off x="3152616" y="1252800"/>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679090" y="1663110"/>
            <a:ext cx="540327" cy="540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p:cNvCxnSpPr/>
          <p:nvPr/>
        </p:nvCxnSpPr>
        <p:spPr>
          <a:xfrm>
            <a:off x="3679090" y="235583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075927" y="1252800"/>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602401" y="1663110"/>
            <a:ext cx="540327" cy="540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p:cNvCxnSpPr/>
          <p:nvPr/>
        </p:nvCxnSpPr>
        <p:spPr>
          <a:xfrm>
            <a:off x="6240451" y="2355838"/>
            <a:ext cx="26082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任意多边形 23"/>
          <p:cNvSpPr>
            <a:spLocks noChangeAspect="1"/>
          </p:cNvSpPr>
          <p:nvPr/>
        </p:nvSpPr>
        <p:spPr>
          <a:xfrm>
            <a:off x="3823253" y="1807319"/>
            <a:ext cx="252000" cy="252000"/>
          </a:xfrm>
          <a:custGeom>
            <a:avLst/>
            <a:gdLst>
              <a:gd name="connsiteX0" fmla="*/ 3817270 w 6400799"/>
              <a:gd name="connsiteY0" fmla="*/ 3323047 h 6400800"/>
              <a:gd name="connsiteX1" fmla="*/ 5066529 w 6400799"/>
              <a:gd name="connsiteY1" fmla="*/ 4572306 h 6400800"/>
              <a:gd name="connsiteX2" fmla="*/ 5272152 w 6400799"/>
              <a:gd name="connsiteY2" fmla="*/ 4366683 h 6400800"/>
              <a:gd name="connsiteX3" fmla="*/ 5272152 w 6400799"/>
              <a:gd name="connsiteY3" fmla="*/ 5189175 h 6400800"/>
              <a:gd name="connsiteX4" fmla="*/ 4449659 w 6400799"/>
              <a:gd name="connsiteY4" fmla="*/ 5189176 h 6400800"/>
              <a:gd name="connsiteX5" fmla="*/ 4655282 w 6400799"/>
              <a:gd name="connsiteY5" fmla="*/ 4983553 h 6400800"/>
              <a:gd name="connsiteX6" fmla="*/ 3406023 w 6400799"/>
              <a:gd name="connsiteY6" fmla="*/ 3734293 h 6400800"/>
              <a:gd name="connsiteX7" fmla="*/ 2583528 w 6400799"/>
              <a:gd name="connsiteY7" fmla="*/ 3323047 h 6400800"/>
              <a:gd name="connsiteX8" fmla="*/ 2994775 w 6400799"/>
              <a:gd name="connsiteY8" fmla="*/ 3734293 h 6400800"/>
              <a:gd name="connsiteX9" fmla="*/ 1745516 w 6400799"/>
              <a:gd name="connsiteY9" fmla="*/ 4983553 h 6400800"/>
              <a:gd name="connsiteX10" fmla="*/ 1951139 w 6400799"/>
              <a:gd name="connsiteY10" fmla="*/ 5189176 h 6400800"/>
              <a:gd name="connsiteX11" fmla="*/ 1128646 w 6400799"/>
              <a:gd name="connsiteY11" fmla="*/ 5189175 h 6400800"/>
              <a:gd name="connsiteX12" fmla="*/ 1128646 w 6400799"/>
              <a:gd name="connsiteY12" fmla="*/ 4366683 h 6400800"/>
              <a:gd name="connsiteX13" fmla="*/ 1334269 w 6400799"/>
              <a:gd name="connsiteY13" fmla="*/ 4572306 h 6400800"/>
              <a:gd name="connsiteX14" fmla="*/ 4449660 w 6400799"/>
              <a:gd name="connsiteY14" fmla="*/ 1211625 h 6400800"/>
              <a:gd name="connsiteX15" fmla="*/ 5272153 w 6400799"/>
              <a:gd name="connsiteY15" fmla="*/ 1211626 h 6400800"/>
              <a:gd name="connsiteX16" fmla="*/ 5272153 w 6400799"/>
              <a:gd name="connsiteY16" fmla="*/ 2034118 h 6400800"/>
              <a:gd name="connsiteX17" fmla="*/ 5066530 w 6400799"/>
              <a:gd name="connsiteY17" fmla="*/ 1828495 h 6400800"/>
              <a:gd name="connsiteX18" fmla="*/ 3817271 w 6400799"/>
              <a:gd name="connsiteY18" fmla="*/ 3077754 h 6400800"/>
              <a:gd name="connsiteX19" fmla="*/ 3406024 w 6400799"/>
              <a:gd name="connsiteY19" fmla="*/ 2666508 h 6400800"/>
              <a:gd name="connsiteX20" fmla="*/ 4655283 w 6400799"/>
              <a:gd name="connsiteY20" fmla="*/ 1417248 h 6400800"/>
              <a:gd name="connsiteX21" fmla="*/ 1951140 w 6400799"/>
              <a:gd name="connsiteY21" fmla="*/ 1211625 h 6400800"/>
              <a:gd name="connsiteX22" fmla="*/ 1745517 w 6400799"/>
              <a:gd name="connsiteY22" fmla="*/ 1417248 h 6400800"/>
              <a:gd name="connsiteX23" fmla="*/ 2994776 w 6400799"/>
              <a:gd name="connsiteY23" fmla="*/ 2666507 h 6400800"/>
              <a:gd name="connsiteX24" fmla="*/ 2583529 w 6400799"/>
              <a:gd name="connsiteY24" fmla="*/ 3077754 h 6400800"/>
              <a:gd name="connsiteX25" fmla="*/ 1334270 w 6400799"/>
              <a:gd name="connsiteY25" fmla="*/ 1828495 h 6400800"/>
              <a:gd name="connsiteX26" fmla="*/ 1128647 w 6400799"/>
              <a:gd name="connsiteY26" fmla="*/ 2034118 h 6400800"/>
              <a:gd name="connsiteX27" fmla="*/ 1128647 w 6400799"/>
              <a:gd name="connsiteY27" fmla="*/ 1211626 h 6400800"/>
              <a:gd name="connsiteX28" fmla="*/ 1079141 w 6400799"/>
              <a:gd name="connsiteY28" fmla="*/ 428327 h 6400800"/>
              <a:gd name="connsiteX29" fmla="*/ 426570 w 6400799"/>
              <a:gd name="connsiteY29" fmla="*/ 1080899 h 6400800"/>
              <a:gd name="connsiteX30" fmla="*/ 426570 w 6400799"/>
              <a:gd name="connsiteY30" fmla="*/ 5323416 h 6400800"/>
              <a:gd name="connsiteX31" fmla="*/ 1079141 w 6400799"/>
              <a:gd name="connsiteY31" fmla="*/ 5975988 h 6400800"/>
              <a:gd name="connsiteX32" fmla="*/ 5321659 w 6400799"/>
              <a:gd name="connsiteY32" fmla="*/ 5975988 h 6400800"/>
              <a:gd name="connsiteX33" fmla="*/ 5974230 w 6400799"/>
              <a:gd name="connsiteY33" fmla="*/ 5323416 h 6400800"/>
              <a:gd name="connsiteX34" fmla="*/ 5974230 w 6400799"/>
              <a:gd name="connsiteY34" fmla="*/ 1080899 h 6400800"/>
              <a:gd name="connsiteX35" fmla="*/ 5321659 w 6400799"/>
              <a:gd name="connsiteY35" fmla="*/ 428327 h 6400800"/>
              <a:gd name="connsiteX36" fmla="*/ 752926 w 6400799"/>
              <a:gd name="connsiteY36" fmla="*/ 0 h 6400800"/>
              <a:gd name="connsiteX37" fmla="*/ 5647873 w 6400799"/>
              <a:gd name="connsiteY37" fmla="*/ 0 h 6400800"/>
              <a:gd name="connsiteX38" fmla="*/ 6400799 w 6400799"/>
              <a:gd name="connsiteY38" fmla="*/ 752926 h 6400800"/>
              <a:gd name="connsiteX39" fmla="*/ 6400799 w 6400799"/>
              <a:gd name="connsiteY39" fmla="*/ 5647874 h 6400800"/>
              <a:gd name="connsiteX40" fmla="*/ 5647873 w 6400799"/>
              <a:gd name="connsiteY40" fmla="*/ 6400800 h 6400800"/>
              <a:gd name="connsiteX41" fmla="*/ 752926 w 6400799"/>
              <a:gd name="connsiteY41" fmla="*/ 6400800 h 6400800"/>
              <a:gd name="connsiteX42" fmla="*/ 0 w 6400799"/>
              <a:gd name="connsiteY42" fmla="*/ 5647874 h 6400800"/>
              <a:gd name="connsiteX43" fmla="*/ 0 w 6400799"/>
              <a:gd name="connsiteY43" fmla="*/ 752926 h 6400800"/>
              <a:gd name="connsiteX44" fmla="*/ 752926 w 6400799"/>
              <a:gd name="connsiteY44"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400799" h="6400800">
                <a:moveTo>
                  <a:pt x="3817270" y="3323047"/>
                </a:moveTo>
                <a:lnTo>
                  <a:pt x="5066529" y="4572306"/>
                </a:lnTo>
                <a:lnTo>
                  <a:pt x="5272152" y="4366683"/>
                </a:lnTo>
                <a:lnTo>
                  <a:pt x="5272152" y="5189175"/>
                </a:lnTo>
                <a:lnTo>
                  <a:pt x="4449659" y="5189176"/>
                </a:lnTo>
                <a:lnTo>
                  <a:pt x="4655282" y="4983553"/>
                </a:lnTo>
                <a:lnTo>
                  <a:pt x="3406023" y="3734293"/>
                </a:lnTo>
                <a:close/>
                <a:moveTo>
                  <a:pt x="2583528" y="3323047"/>
                </a:moveTo>
                <a:lnTo>
                  <a:pt x="2994775" y="3734293"/>
                </a:lnTo>
                <a:lnTo>
                  <a:pt x="1745516" y="4983553"/>
                </a:lnTo>
                <a:lnTo>
                  <a:pt x="1951139" y="5189176"/>
                </a:lnTo>
                <a:lnTo>
                  <a:pt x="1128646" y="5189175"/>
                </a:lnTo>
                <a:lnTo>
                  <a:pt x="1128646" y="4366683"/>
                </a:lnTo>
                <a:lnTo>
                  <a:pt x="1334269" y="4572306"/>
                </a:lnTo>
                <a:close/>
                <a:moveTo>
                  <a:pt x="4449660" y="1211625"/>
                </a:moveTo>
                <a:lnTo>
                  <a:pt x="5272153" y="1211626"/>
                </a:lnTo>
                <a:lnTo>
                  <a:pt x="5272153" y="2034118"/>
                </a:lnTo>
                <a:lnTo>
                  <a:pt x="5066530" y="1828495"/>
                </a:lnTo>
                <a:lnTo>
                  <a:pt x="3817271" y="3077754"/>
                </a:lnTo>
                <a:lnTo>
                  <a:pt x="3406024" y="2666508"/>
                </a:lnTo>
                <a:lnTo>
                  <a:pt x="4655283" y="1417248"/>
                </a:lnTo>
                <a:close/>
                <a:moveTo>
                  <a:pt x="1951140" y="1211625"/>
                </a:moveTo>
                <a:lnTo>
                  <a:pt x="1745517" y="1417248"/>
                </a:lnTo>
                <a:lnTo>
                  <a:pt x="2994776" y="2666507"/>
                </a:lnTo>
                <a:lnTo>
                  <a:pt x="2583529" y="3077754"/>
                </a:lnTo>
                <a:lnTo>
                  <a:pt x="1334270" y="1828495"/>
                </a:lnTo>
                <a:lnTo>
                  <a:pt x="1128647" y="2034118"/>
                </a:lnTo>
                <a:lnTo>
                  <a:pt x="1128647" y="1211626"/>
                </a:lnTo>
                <a:close/>
                <a:moveTo>
                  <a:pt x="1079141" y="428327"/>
                </a:moveTo>
                <a:cubicBezTo>
                  <a:pt x="718736" y="428327"/>
                  <a:pt x="426570" y="720493"/>
                  <a:pt x="426570" y="1080899"/>
                </a:cubicBezTo>
                <a:lnTo>
                  <a:pt x="426570" y="5323416"/>
                </a:lnTo>
                <a:cubicBezTo>
                  <a:pt x="426570" y="5683822"/>
                  <a:pt x="718736" y="5975988"/>
                  <a:pt x="1079141" y="5975988"/>
                </a:cubicBezTo>
                <a:lnTo>
                  <a:pt x="5321659" y="5975988"/>
                </a:lnTo>
                <a:cubicBezTo>
                  <a:pt x="5682065" y="5975988"/>
                  <a:pt x="5974230" y="5683822"/>
                  <a:pt x="5974230" y="5323416"/>
                </a:cubicBezTo>
                <a:lnTo>
                  <a:pt x="5974230" y="1080899"/>
                </a:lnTo>
                <a:cubicBezTo>
                  <a:pt x="5974230" y="720493"/>
                  <a:pt x="5682065" y="428327"/>
                  <a:pt x="5321659" y="428327"/>
                </a:cubicBezTo>
                <a:close/>
                <a:moveTo>
                  <a:pt x="752926" y="0"/>
                </a:moveTo>
                <a:lnTo>
                  <a:pt x="5647873" y="0"/>
                </a:lnTo>
                <a:cubicBezTo>
                  <a:pt x="6063703" y="0"/>
                  <a:pt x="6400799" y="337096"/>
                  <a:pt x="6400799" y="752926"/>
                </a:cubicBezTo>
                <a:lnTo>
                  <a:pt x="6400799" y="5647874"/>
                </a:lnTo>
                <a:cubicBezTo>
                  <a:pt x="6400799" y="6063704"/>
                  <a:pt x="6063703" y="6400800"/>
                  <a:pt x="5647873" y="6400800"/>
                </a:cubicBezTo>
                <a:lnTo>
                  <a:pt x="752926" y="6400800"/>
                </a:lnTo>
                <a:cubicBezTo>
                  <a:pt x="337096" y="6400800"/>
                  <a:pt x="0" y="6063704"/>
                  <a:pt x="0" y="5647874"/>
                </a:cubicBezTo>
                <a:lnTo>
                  <a:pt x="0" y="752926"/>
                </a:lnTo>
                <a:cubicBezTo>
                  <a:pt x="0" y="337096"/>
                  <a:pt x="337096" y="0"/>
                  <a:pt x="7529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24"/>
          <p:cNvSpPr>
            <a:spLocks noChangeAspect="1"/>
          </p:cNvSpPr>
          <p:nvPr/>
        </p:nvSpPr>
        <p:spPr>
          <a:xfrm>
            <a:off x="6746563" y="1807319"/>
            <a:ext cx="252000" cy="252000"/>
          </a:xfrm>
          <a:custGeom>
            <a:avLst/>
            <a:gdLst>
              <a:gd name="connsiteX0" fmla="*/ 747215 w 6100549"/>
              <a:gd name="connsiteY0" fmla="*/ 2549634 h 6100550"/>
              <a:gd name="connsiteX1" fmla="*/ 2016456 w 6100549"/>
              <a:gd name="connsiteY1" fmla="*/ 2549634 h 6100550"/>
              <a:gd name="connsiteX2" fmla="*/ 1591104 w 6100549"/>
              <a:gd name="connsiteY2" fmla="*/ 2957013 h 6100550"/>
              <a:gd name="connsiteX3" fmla="*/ 1592571 w 6100549"/>
              <a:gd name="connsiteY3" fmla="*/ 2965656 h 6100550"/>
              <a:gd name="connsiteX4" fmla="*/ 3125335 w 6100549"/>
              <a:gd name="connsiteY4" fmla="*/ 4183202 h 6100550"/>
              <a:gd name="connsiteX5" fmla="*/ 4598598 w 6100549"/>
              <a:gd name="connsiteY5" fmla="*/ 3087297 h 6100550"/>
              <a:gd name="connsiteX6" fmla="*/ 4632640 w 6100549"/>
              <a:gd name="connsiteY6" fmla="*/ 2954095 h 6100550"/>
              <a:gd name="connsiteX7" fmla="*/ 4210334 w 6100549"/>
              <a:gd name="connsiteY7" fmla="*/ 2549634 h 6100550"/>
              <a:gd name="connsiteX8" fmla="*/ 5479575 w 6100549"/>
              <a:gd name="connsiteY8" fmla="*/ 2549634 h 6100550"/>
              <a:gd name="connsiteX9" fmla="*/ 5046008 w 6100549"/>
              <a:gd name="connsiteY9" fmla="*/ 2964881 h 6100550"/>
              <a:gd name="connsiteX10" fmla="*/ 5037502 w 6100549"/>
              <a:gd name="connsiteY10" fmla="*/ 3020944 h 6100550"/>
              <a:gd name="connsiteX11" fmla="*/ 3128924 w 6100549"/>
              <a:gd name="connsiteY11" fmla="*/ 4592396 h 6100550"/>
              <a:gd name="connsiteX12" fmla="*/ 1193077 w 6100549"/>
              <a:gd name="connsiteY12" fmla="*/ 3054662 h 6100550"/>
              <a:gd name="connsiteX13" fmla="*/ 1177269 w 6100549"/>
              <a:gd name="connsiteY13" fmla="*/ 2961515 h 6100550"/>
              <a:gd name="connsiteX14" fmla="*/ 382136 w 6100549"/>
              <a:gd name="connsiteY14" fmla="*/ 2038675 h 6100550"/>
              <a:gd name="connsiteX15" fmla="*/ 382136 w 6100549"/>
              <a:gd name="connsiteY15" fmla="*/ 5270699 h 6100550"/>
              <a:gd name="connsiteX16" fmla="*/ 829849 w 6100549"/>
              <a:gd name="connsiteY16" fmla="*/ 5718412 h 6100550"/>
              <a:gd name="connsiteX17" fmla="*/ 5270698 w 6100549"/>
              <a:gd name="connsiteY17" fmla="*/ 5718412 h 6100550"/>
              <a:gd name="connsiteX18" fmla="*/ 5718411 w 6100549"/>
              <a:gd name="connsiteY18" fmla="*/ 5270699 h 6100550"/>
              <a:gd name="connsiteX19" fmla="*/ 5718411 w 6100549"/>
              <a:gd name="connsiteY19" fmla="*/ 2038675 h 6100550"/>
              <a:gd name="connsiteX20" fmla="*/ 829849 w 6100549"/>
              <a:gd name="connsiteY20" fmla="*/ 382137 h 6100550"/>
              <a:gd name="connsiteX21" fmla="*/ 382136 w 6100549"/>
              <a:gd name="connsiteY21" fmla="*/ 829851 h 6100550"/>
              <a:gd name="connsiteX22" fmla="*/ 382136 w 6100549"/>
              <a:gd name="connsiteY22" fmla="*/ 1678675 h 6100550"/>
              <a:gd name="connsiteX23" fmla="*/ 5718411 w 6100549"/>
              <a:gd name="connsiteY23" fmla="*/ 1678675 h 6100550"/>
              <a:gd name="connsiteX24" fmla="*/ 5718411 w 6100549"/>
              <a:gd name="connsiteY24" fmla="*/ 829851 h 6100550"/>
              <a:gd name="connsiteX25" fmla="*/ 5270698 w 6100549"/>
              <a:gd name="connsiteY25" fmla="*/ 382137 h 6100550"/>
              <a:gd name="connsiteX26" fmla="*/ 511835 w 6100549"/>
              <a:gd name="connsiteY26" fmla="*/ 0 h 6100550"/>
              <a:gd name="connsiteX27" fmla="*/ 5588713 w 6100549"/>
              <a:gd name="connsiteY27" fmla="*/ 0 h 6100550"/>
              <a:gd name="connsiteX28" fmla="*/ 6100549 w 6100549"/>
              <a:gd name="connsiteY28" fmla="*/ 511836 h 6100550"/>
              <a:gd name="connsiteX29" fmla="*/ 6100549 w 6100549"/>
              <a:gd name="connsiteY29" fmla="*/ 5588714 h 6100550"/>
              <a:gd name="connsiteX30" fmla="*/ 5588713 w 6100549"/>
              <a:gd name="connsiteY30" fmla="*/ 6100550 h 6100550"/>
              <a:gd name="connsiteX31" fmla="*/ 511835 w 6100549"/>
              <a:gd name="connsiteY31" fmla="*/ 6100550 h 6100550"/>
              <a:gd name="connsiteX32" fmla="*/ 0 w 6100549"/>
              <a:gd name="connsiteY32" fmla="*/ 5588714 h 6100550"/>
              <a:gd name="connsiteX33" fmla="*/ 0 w 6100549"/>
              <a:gd name="connsiteY33" fmla="*/ 511836 h 6100550"/>
              <a:gd name="connsiteX34" fmla="*/ 511835 w 6100549"/>
              <a:gd name="connsiteY34" fmla="*/ 0 h 61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00549" h="6100550">
                <a:moveTo>
                  <a:pt x="747215" y="2549634"/>
                </a:moveTo>
                <a:lnTo>
                  <a:pt x="2016456" y="2549634"/>
                </a:lnTo>
                <a:lnTo>
                  <a:pt x="1591104" y="2957013"/>
                </a:lnTo>
                <a:lnTo>
                  <a:pt x="1592571" y="2965656"/>
                </a:lnTo>
                <a:cubicBezTo>
                  <a:pt x="1748356" y="3668215"/>
                  <a:pt x="2378055" y="4189757"/>
                  <a:pt x="3125335" y="4183202"/>
                </a:cubicBezTo>
                <a:cubicBezTo>
                  <a:pt x="3819238" y="4177116"/>
                  <a:pt x="4403787" y="3717530"/>
                  <a:pt x="4598598" y="3087297"/>
                </a:cubicBezTo>
                <a:lnTo>
                  <a:pt x="4632640" y="2954095"/>
                </a:lnTo>
                <a:lnTo>
                  <a:pt x="4210334" y="2549634"/>
                </a:lnTo>
                <a:lnTo>
                  <a:pt x="5479575" y="2549634"/>
                </a:lnTo>
                <a:lnTo>
                  <a:pt x="5046008" y="2964881"/>
                </a:lnTo>
                <a:lnTo>
                  <a:pt x="5037502" y="3020944"/>
                </a:lnTo>
                <a:cubicBezTo>
                  <a:pt x="4856344" y="3911574"/>
                  <a:pt x="4072723" y="4584119"/>
                  <a:pt x="3128924" y="4592396"/>
                </a:cubicBezTo>
                <a:cubicBezTo>
                  <a:pt x="2185126" y="4600674"/>
                  <a:pt x="1389829" y="3941978"/>
                  <a:pt x="1193077" y="3054662"/>
                </a:cubicBezTo>
                <a:lnTo>
                  <a:pt x="1177269" y="2961515"/>
                </a:lnTo>
                <a:close/>
                <a:moveTo>
                  <a:pt x="382136" y="2038675"/>
                </a:moveTo>
                <a:lnTo>
                  <a:pt x="382136" y="5270699"/>
                </a:lnTo>
                <a:cubicBezTo>
                  <a:pt x="382136" y="5517964"/>
                  <a:pt x="582584" y="5718412"/>
                  <a:pt x="829849" y="5718412"/>
                </a:cubicBezTo>
                <a:lnTo>
                  <a:pt x="5270698" y="5718412"/>
                </a:lnTo>
                <a:cubicBezTo>
                  <a:pt x="5517963" y="5718412"/>
                  <a:pt x="5718411" y="5517964"/>
                  <a:pt x="5718411" y="5270699"/>
                </a:cubicBezTo>
                <a:lnTo>
                  <a:pt x="5718411" y="2038675"/>
                </a:lnTo>
                <a:close/>
                <a:moveTo>
                  <a:pt x="829849" y="382137"/>
                </a:moveTo>
                <a:cubicBezTo>
                  <a:pt x="582584" y="382137"/>
                  <a:pt x="382136" y="582585"/>
                  <a:pt x="382136" y="829851"/>
                </a:cubicBezTo>
                <a:lnTo>
                  <a:pt x="382136" y="1678675"/>
                </a:lnTo>
                <a:lnTo>
                  <a:pt x="5718411" y="1678675"/>
                </a:lnTo>
                <a:lnTo>
                  <a:pt x="5718411" y="829851"/>
                </a:lnTo>
                <a:cubicBezTo>
                  <a:pt x="5718411" y="582585"/>
                  <a:pt x="5517963" y="382137"/>
                  <a:pt x="5270698" y="382137"/>
                </a:cubicBezTo>
                <a:close/>
                <a:moveTo>
                  <a:pt x="511835" y="0"/>
                </a:moveTo>
                <a:lnTo>
                  <a:pt x="5588713" y="0"/>
                </a:lnTo>
                <a:cubicBezTo>
                  <a:pt x="5871392" y="0"/>
                  <a:pt x="6100549" y="229157"/>
                  <a:pt x="6100549" y="511836"/>
                </a:cubicBezTo>
                <a:lnTo>
                  <a:pt x="6100549" y="5588714"/>
                </a:lnTo>
                <a:cubicBezTo>
                  <a:pt x="6100549" y="5871393"/>
                  <a:pt x="5871392" y="6100550"/>
                  <a:pt x="5588713" y="6100550"/>
                </a:cubicBezTo>
                <a:lnTo>
                  <a:pt x="511835" y="6100550"/>
                </a:lnTo>
                <a:cubicBezTo>
                  <a:pt x="229157" y="6100550"/>
                  <a:pt x="0" y="5871393"/>
                  <a:pt x="0" y="5588714"/>
                </a:cubicBezTo>
                <a:lnTo>
                  <a:pt x="0" y="511836"/>
                </a:lnTo>
                <a:cubicBezTo>
                  <a:pt x="0" y="229157"/>
                  <a:pt x="229157" y="0"/>
                  <a:pt x="511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6" name="直接连接符 25"/>
          <p:cNvCxnSpPr/>
          <p:nvPr/>
        </p:nvCxnSpPr>
        <p:spPr>
          <a:xfrm>
            <a:off x="8999238" y="1252800"/>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9525712" y="1663110"/>
            <a:ext cx="540327" cy="540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a:off x="9382837" y="2355838"/>
            <a:ext cx="23043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任意多边形 32"/>
          <p:cNvSpPr>
            <a:spLocks noChangeAspect="1"/>
          </p:cNvSpPr>
          <p:nvPr/>
        </p:nvSpPr>
        <p:spPr>
          <a:xfrm>
            <a:off x="9666628" y="1807319"/>
            <a:ext cx="258493" cy="252000"/>
          </a:xfrm>
          <a:custGeom>
            <a:avLst/>
            <a:gdLst>
              <a:gd name="connsiteX0" fmla="*/ 371036 w 3082990"/>
              <a:gd name="connsiteY0" fmla="*/ 371036 h 3005540"/>
              <a:gd name="connsiteX1" fmla="*/ 371036 w 3082990"/>
              <a:gd name="connsiteY1" fmla="*/ 1921998 h 3005540"/>
              <a:gd name="connsiteX2" fmla="*/ 2711954 w 3082990"/>
              <a:gd name="connsiteY2" fmla="*/ 1921998 h 3005540"/>
              <a:gd name="connsiteX3" fmla="*/ 2711954 w 3082990"/>
              <a:gd name="connsiteY3" fmla="*/ 371036 h 3005540"/>
              <a:gd name="connsiteX4" fmla="*/ 0 w 3082990"/>
              <a:gd name="connsiteY4" fmla="*/ 0 h 3005540"/>
              <a:gd name="connsiteX5" fmla="*/ 3082990 w 3082990"/>
              <a:gd name="connsiteY5" fmla="*/ 0 h 3005540"/>
              <a:gd name="connsiteX6" fmla="*/ 3082990 w 3082990"/>
              <a:gd name="connsiteY6" fmla="*/ 2293034 h 3005540"/>
              <a:gd name="connsiteX7" fmla="*/ 1825302 w 3082990"/>
              <a:gd name="connsiteY7" fmla="*/ 2293034 h 3005540"/>
              <a:gd name="connsiteX8" fmla="*/ 1825302 w 3082990"/>
              <a:gd name="connsiteY8" fmla="*/ 2639780 h 3005540"/>
              <a:gd name="connsiteX9" fmla="*/ 2423592 w 3082990"/>
              <a:gd name="connsiteY9" fmla="*/ 2639780 h 3005540"/>
              <a:gd name="connsiteX10" fmla="*/ 2423592 w 3082990"/>
              <a:gd name="connsiteY10" fmla="*/ 3005540 h 3005540"/>
              <a:gd name="connsiteX11" fmla="*/ 659398 w 3082990"/>
              <a:gd name="connsiteY11" fmla="*/ 3005540 h 3005540"/>
              <a:gd name="connsiteX12" fmla="*/ 659398 w 3082990"/>
              <a:gd name="connsiteY12" fmla="*/ 2639780 h 3005540"/>
              <a:gd name="connsiteX13" fmla="*/ 1257688 w 3082990"/>
              <a:gd name="connsiteY13" fmla="*/ 2639780 h 3005540"/>
              <a:gd name="connsiteX14" fmla="*/ 1257688 w 3082990"/>
              <a:gd name="connsiteY14" fmla="*/ 2293034 h 3005540"/>
              <a:gd name="connsiteX15" fmla="*/ 0 w 3082990"/>
              <a:gd name="connsiteY15" fmla="*/ 2293034 h 30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2990" h="3005540">
                <a:moveTo>
                  <a:pt x="371036" y="371036"/>
                </a:moveTo>
                <a:lnTo>
                  <a:pt x="371036" y="1921998"/>
                </a:lnTo>
                <a:lnTo>
                  <a:pt x="2711954" y="1921998"/>
                </a:lnTo>
                <a:lnTo>
                  <a:pt x="2711954" y="371036"/>
                </a:lnTo>
                <a:close/>
                <a:moveTo>
                  <a:pt x="0" y="0"/>
                </a:moveTo>
                <a:lnTo>
                  <a:pt x="3082990" y="0"/>
                </a:lnTo>
                <a:lnTo>
                  <a:pt x="3082990" y="2293034"/>
                </a:lnTo>
                <a:lnTo>
                  <a:pt x="1825302" y="2293034"/>
                </a:lnTo>
                <a:lnTo>
                  <a:pt x="1825302" y="2639780"/>
                </a:lnTo>
                <a:lnTo>
                  <a:pt x="2423592" y="2639780"/>
                </a:lnTo>
                <a:lnTo>
                  <a:pt x="2423592" y="3005540"/>
                </a:lnTo>
                <a:lnTo>
                  <a:pt x="659398" y="3005540"/>
                </a:lnTo>
                <a:lnTo>
                  <a:pt x="659398" y="2639780"/>
                </a:lnTo>
                <a:lnTo>
                  <a:pt x="1257688" y="2639780"/>
                </a:lnTo>
                <a:lnTo>
                  <a:pt x="1257688" y="2293034"/>
                </a:lnTo>
                <a:lnTo>
                  <a:pt x="0" y="22930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7"/>
          <p:cNvSpPr txBox="1"/>
          <p:nvPr/>
        </p:nvSpPr>
        <p:spPr>
          <a:xfrm>
            <a:off x="3602890" y="2473864"/>
            <a:ext cx="2119744" cy="458908"/>
          </a:xfrm>
          <a:prstGeom prst="rect">
            <a:avLst/>
          </a:prstGeom>
          <a:noFill/>
        </p:spPr>
        <p:txBody>
          <a:bodyPr wrap="square" rtlCol="0">
            <a:spAutoFit/>
          </a:bodyPr>
          <a:lstStyle/>
          <a:p>
            <a:pPr>
              <a:lnSpc>
                <a:spcPct val="150000"/>
              </a:lnSpc>
              <a:spcBef>
                <a:spcPts val="600"/>
              </a:spcBef>
            </a:pPr>
            <a:r>
              <a:rPr lang="en-US" altLang="zh-CN" dirty="0" smtClean="0">
                <a:cs typeface="+mn-ea"/>
                <a:sym typeface="+mn-lt"/>
              </a:rPr>
              <a:t>010-51655859</a:t>
            </a:r>
          </a:p>
        </p:txBody>
      </p:sp>
      <p:sp>
        <p:nvSpPr>
          <p:cNvPr id="35" name="矩形 34"/>
          <p:cNvSpPr/>
          <p:nvPr/>
        </p:nvSpPr>
        <p:spPr>
          <a:xfrm>
            <a:off x="3555263" y="3026525"/>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电话</a:t>
            </a:r>
            <a:endParaRPr lang="zh-CN" altLang="en-US" sz="1600" dirty="0">
              <a:cs typeface="+mn-ea"/>
              <a:sym typeface="+mn-lt"/>
            </a:endParaRPr>
          </a:p>
        </p:txBody>
      </p:sp>
      <p:sp>
        <p:nvSpPr>
          <p:cNvPr id="36" name="文本框 7"/>
          <p:cNvSpPr txBox="1"/>
          <p:nvPr/>
        </p:nvSpPr>
        <p:spPr>
          <a:xfrm>
            <a:off x="6124575" y="2445289"/>
            <a:ext cx="3333750" cy="1000274"/>
          </a:xfrm>
          <a:prstGeom prst="rect">
            <a:avLst/>
          </a:prstGeom>
          <a:noFill/>
        </p:spPr>
        <p:txBody>
          <a:bodyPr wrap="square" rtlCol="0">
            <a:spAutoFit/>
          </a:bodyPr>
          <a:lstStyle/>
          <a:p>
            <a:pPr>
              <a:lnSpc>
                <a:spcPct val="150000"/>
              </a:lnSpc>
              <a:spcBef>
                <a:spcPts val="600"/>
              </a:spcBef>
            </a:pPr>
            <a:r>
              <a:rPr lang="en-US" altLang="zh-CN" dirty="0" smtClean="0">
                <a:cs typeface="+mn-ea"/>
                <a:sym typeface="+mn-lt"/>
              </a:rPr>
              <a:t>sales@shixie-expo.com</a:t>
            </a:r>
          </a:p>
          <a:p>
            <a:pPr>
              <a:lnSpc>
                <a:spcPct val="150000"/>
              </a:lnSpc>
              <a:spcBef>
                <a:spcPts val="600"/>
              </a:spcBef>
            </a:pPr>
            <a:r>
              <a:rPr lang="en-US" altLang="zh-CN" dirty="0" smtClean="0">
                <a:cs typeface="+mn-ea"/>
                <a:sym typeface="+mn-lt"/>
              </a:rPr>
              <a:t>shixie@shixie-expo.com</a:t>
            </a:r>
          </a:p>
        </p:txBody>
      </p:sp>
      <p:sp>
        <p:nvSpPr>
          <p:cNvPr id="37" name="矩形 36"/>
          <p:cNvSpPr/>
          <p:nvPr/>
        </p:nvSpPr>
        <p:spPr>
          <a:xfrm>
            <a:off x="6403238" y="3655175"/>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邮箱</a:t>
            </a:r>
            <a:endParaRPr lang="zh-CN" altLang="en-US" sz="1600" dirty="0">
              <a:cs typeface="+mn-ea"/>
              <a:sym typeface="+mn-lt"/>
            </a:endParaRPr>
          </a:p>
        </p:txBody>
      </p:sp>
      <p:sp>
        <p:nvSpPr>
          <p:cNvPr id="38" name="文本框 7"/>
          <p:cNvSpPr txBox="1"/>
          <p:nvPr/>
        </p:nvSpPr>
        <p:spPr>
          <a:xfrm>
            <a:off x="3621940" y="3797839"/>
            <a:ext cx="2119744" cy="458908"/>
          </a:xfrm>
          <a:prstGeom prst="rect">
            <a:avLst/>
          </a:prstGeom>
          <a:noFill/>
        </p:spPr>
        <p:txBody>
          <a:bodyPr wrap="square" rtlCol="0">
            <a:spAutoFit/>
          </a:bodyPr>
          <a:lstStyle/>
          <a:p>
            <a:pPr>
              <a:lnSpc>
                <a:spcPct val="150000"/>
              </a:lnSpc>
              <a:spcBef>
                <a:spcPts val="600"/>
              </a:spcBef>
            </a:pPr>
            <a:r>
              <a:rPr lang="en-US" altLang="zh-CN" dirty="0" smtClean="0">
                <a:cs typeface="+mn-ea"/>
                <a:sym typeface="+mn-lt"/>
              </a:rPr>
              <a:t>010-63288696</a:t>
            </a:r>
          </a:p>
        </p:txBody>
      </p:sp>
      <p:sp>
        <p:nvSpPr>
          <p:cNvPr id="39" name="矩形 38"/>
          <p:cNvSpPr/>
          <p:nvPr/>
        </p:nvSpPr>
        <p:spPr>
          <a:xfrm>
            <a:off x="3574313" y="4360025"/>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传真</a:t>
            </a:r>
            <a:endParaRPr lang="zh-CN" altLang="en-US" sz="1600" dirty="0">
              <a:cs typeface="+mn-ea"/>
              <a:sym typeface="+mn-lt"/>
            </a:endParaRPr>
          </a:p>
        </p:txBody>
      </p:sp>
      <p:cxnSp>
        <p:nvCxnSpPr>
          <p:cNvPr id="40" name="直接连接符 39"/>
          <p:cNvCxnSpPr/>
          <p:nvPr/>
        </p:nvCxnSpPr>
        <p:spPr>
          <a:xfrm>
            <a:off x="3679090" y="374648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文本框 7"/>
          <p:cNvSpPr txBox="1"/>
          <p:nvPr/>
        </p:nvSpPr>
        <p:spPr>
          <a:xfrm>
            <a:off x="9277349" y="2473864"/>
            <a:ext cx="2743201" cy="507831"/>
          </a:xfrm>
          <a:prstGeom prst="rect">
            <a:avLst/>
          </a:prstGeom>
          <a:noFill/>
        </p:spPr>
        <p:txBody>
          <a:bodyPr wrap="square" rtlCol="0">
            <a:spAutoFit/>
          </a:bodyPr>
          <a:lstStyle/>
          <a:p>
            <a:pPr>
              <a:lnSpc>
                <a:spcPct val="150000"/>
              </a:lnSpc>
              <a:spcBef>
                <a:spcPts val="600"/>
              </a:spcBef>
            </a:pPr>
            <a:r>
              <a:rPr lang="en-US" altLang="zh-CN" dirty="0" smtClean="0">
                <a:cs typeface="+mn-ea"/>
                <a:sym typeface="+mn-lt"/>
              </a:rPr>
              <a:t>www.shixie-expo.com</a:t>
            </a:r>
          </a:p>
        </p:txBody>
      </p:sp>
      <p:sp>
        <p:nvSpPr>
          <p:cNvPr id="42" name="矩形 41"/>
          <p:cNvSpPr/>
          <p:nvPr/>
        </p:nvSpPr>
        <p:spPr>
          <a:xfrm>
            <a:off x="9460763" y="3169400"/>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网址</a:t>
            </a:r>
            <a:endParaRPr lang="zh-CN" altLang="en-US" sz="1600" dirty="0">
              <a:cs typeface="+mn-ea"/>
              <a:sym typeface="+mn-lt"/>
            </a:endParaRPr>
          </a:p>
        </p:txBody>
      </p:sp>
      <p:cxnSp>
        <p:nvCxnSpPr>
          <p:cNvPr id="46" name="直接连接符 45"/>
          <p:cNvCxnSpPr/>
          <p:nvPr/>
        </p:nvCxnSpPr>
        <p:spPr>
          <a:xfrm>
            <a:off x="9382837" y="3803638"/>
            <a:ext cx="23043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文本框 7"/>
          <p:cNvSpPr txBox="1"/>
          <p:nvPr/>
        </p:nvSpPr>
        <p:spPr>
          <a:xfrm>
            <a:off x="9839324" y="4093114"/>
            <a:ext cx="1504951" cy="507831"/>
          </a:xfrm>
          <a:prstGeom prst="rect">
            <a:avLst/>
          </a:prstGeom>
          <a:noFill/>
        </p:spPr>
        <p:txBody>
          <a:bodyPr wrap="square" rtlCol="0">
            <a:spAutoFit/>
          </a:bodyPr>
          <a:lstStyle/>
          <a:p>
            <a:pPr>
              <a:lnSpc>
                <a:spcPct val="150000"/>
              </a:lnSpc>
              <a:spcBef>
                <a:spcPts val="600"/>
              </a:spcBef>
            </a:pPr>
            <a:r>
              <a:rPr lang="en-US" altLang="zh-CN" dirty="0" smtClean="0">
                <a:cs typeface="+mn-ea"/>
                <a:sym typeface="+mn-lt"/>
              </a:rPr>
              <a:t>shixie-expo</a:t>
            </a:r>
          </a:p>
        </p:txBody>
      </p:sp>
      <p:sp>
        <p:nvSpPr>
          <p:cNvPr id="48" name="矩形 47"/>
          <p:cNvSpPr/>
          <p:nvPr/>
        </p:nvSpPr>
        <p:spPr>
          <a:xfrm>
            <a:off x="9517913" y="4693400"/>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微信号</a:t>
            </a:r>
            <a:endParaRPr lang="zh-CN" altLang="en-US" sz="1600" dirty="0">
              <a:cs typeface="+mn-ea"/>
              <a:sym typeface="+mn-lt"/>
            </a:endParaRPr>
          </a:p>
        </p:txBody>
      </p:sp>
    </p:spTree>
    <p:extLst>
      <p:ext uri="{BB962C8B-B14F-4D97-AF65-F5344CB8AC3E}">
        <p14:creationId xmlns="" xmlns:p14="http://schemas.microsoft.com/office/powerpoint/2010/main" val="2211559121"/>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par>
                          <p:cTn id="20" fill="hold">
                            <p:stCondLst>
                              <p:cond delay="4850"/>
                            </p:stCondLst>
                            <p:childTnLst>
                              <p:par>
                                <p:cTn id="21" presetID="1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par>
                          <p:cTn id="25" fill="hold">
                            <p:stCondLst>
                              <p:cond delay="535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000"/>
                                        <p:tgtEl>
                                          <p:spTgt spid="10"/>
                                        </p:tgtEl>
                                      </p:cBhvr>
                                    </p:animEffect>
                                  </p:childTnLst>
                                </p:cTn>
                              </p:par>
                            </p:childTnLst>
                          </p:cTn>
                        </p:par>
                        <p:par>
                          <p:cTn id="29" fill="hold">
                            <p:stCondLst>
                              <p:cond delay="635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childTnLst>
                          </p:cTn>
                        </p:par>
                        <p:par>
                          <p:cTn id="33" fill="hold">
                            <p:stCondLst>
                              <p:cond delay="71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childTnLst>
                                </p:cTn>
                              </p:par>
                            </p:childTnLst>
                          </p:cTn>
                        </p:par>
                        <p:par>
                          <p:cTn id="37" fill="hold">
                            <p:stCondLst>
                              <p:cond delay="7850"/>
                            </p:stCondLst>
                            <p:childTnLst>
                              <p:par>
                                <p:cTn id="38" presetID="22" presetClass="entr" presetSubtype="8"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835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34"/>
                                        </p:tgtEl>
                                        <p:attrNameLst>
                                          <p:attrName>style.visibility</p:attrName>
                                        </p:attrNameLst>
                                      </p:cBhvr>
                                      <p:to>
                                        <p:strVal val="visible"/>
                                      </p:to>
                                    </p:set>
                                    <p:animEffect transition="in" filter="fade">
                                      <p:cBhvr>
                                        <p:cTn id="44" dur="750"/>
                                        <p:tgtEl>
                                          <p:spTgt spid="34"/>
                                        </p:tgtEl>
                                      </p:cBhvr>
                                    </p:animEffect>
                                  </p:childTnLst>
                                </p:cTn>
                              </p:par>
                            </p:childTnLst>
                          </p:cTn>
                        </p:par>
                        <p:par>
                          <p:cTn id="45" fill="hold">
                            <p:stCondLst>
                              <p:cond delay="9925"/>
                            </p:stCondLst>
                            <p:childTnLst>
                              <p:par>
                                <p:cTn id="46" presetID="1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ppt_y</p:attrName>
                                        </p:attrNameLst>
                                      </p:cBhvr>
                                      <p:tavLst>
                                        <p:tav tm="0">
                                          <p:val>
                                            <p:strVal val="#ppt_y+#ppt_h*1.125000"/>
                                          </p:val>
                                        </p:tav>
                                        <p:tav tm="100000">
                                          <p:val>
                                            <p:strVal val="#ppt_y"/>
                                          </p:val>
                                        </p:tav>
                                      </p:tavLst>
                                    </p:anim>
                                    <p:animEffect transition="in" filter="wipe(up)">
                                      <p:cBhvr>
                                        <p:cTn id="49" dur="500"/>
                                        <p:tgtEl>
                                          <p:spTgt spid="35"/>
                                        </p:tgtEl>
                                      </p:cBhvr>
                                    </p:animEffect>
                                  </p:childTnLst>
                                </p:cTn>
                              </p:par>
                            </p:childTnLst>
                          </p:cTn>
                        </p:par>
                        <p:par>
                          <p:cTn id="50" fill="hold">
                            <p:stCondLst>
                              <p:cond delay="10425"/>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par>
                          <p:cTn id="54" fill="hold">
                            <p:stCondLst>
                              <p:cond delay="10925"/>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38"/>
                                        </p:tgtEl>
                                        <p:attrNameLst>
                                          <p:attrName>style.visibility</p:attrName>
                                        </p:attrNameLst>
                                      </p:cBhvr>
                                      <p:to>
                                        <p:strVal val="visible"/>
                                      </p:to>
                                    </p:set>
                                    <p:animEffect transition="in" filter="fade">
                                      <p:cBhvr>
                                        <p:cTn id="57" dur="750"/>
                                        <p:tgtEl>
                                          <p:spTgt spid="38"/>
                                        </p:tgtEl>
                                      </p:cBhvr>
                                    </p:animEffect>
                                  </p:childTnLst>
                                </p:cTn>
                              </p:par>
                            </p:childTnLst>
                          </p:cTn>
                        </p:par>
                        <p:par>
                          <p:cTn id="58" fill="hold">
                            <p:stCondLst>
                              <p:cond delay="12500"/>
                            </p:stCondLst>
                            <p:childTnLst>
                              <p:par>
                                <p:cTn id="59" presetID="12" presetClass="entr" presetSubtype="4"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p:tgtEl>
                                          <p:spTgt spid="39"/>
                                        </p:tgtEl>
                                        <p:attrNameLst>
                                          <p:attrName>ppt_y</p:attrName>
                                        </p:attrNameLst>
                                      </p:cBhvr>
                                      <p:tavLst>
                                        <p:tav tm="0">
                                          <p:val>
                                            <p:strVal val="#ppt_y+#ppt_h*1.125000"/>
                                          </p:val>
                                        </p:tav>
                                        <p:tav tm="100000">
                                          <p:val>
                                            <p:strVal val="#ppt_y"/>
                                          </p:val>
                                        </p:tav>
                                      </p:tavLst>
                                    </p:anim>
                                    <p:animEffect transition="in" filter="wipe(up)">
                                      <p:cBhvr>
                                        <p:cTn id="62" dur="500"/>
                                        <p:tgtEl>
                                          <p:spTgt spid="39"/>
                                        </p:tgtEl>
                                      </p:cBhvr>
                                    </p:animEffect>
                                  </p:childTnLst>
                                </p:cTn>
                              </p:par>
                            </p:childTnLst>
                          </p:cTn>
                        </p:par>
                        <p:par>
                          <p:cTn id="63" fill="hold">
                            <p:stCondLst>
                              <p:cond delay="13000"/>
                            </p:stCondLst>
                            <p:childTnLst>
                              <p:par>
                                <p:cTn id="64" presetID="22" presetClass="entr" presetSubtype="1"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up)">
                                      <p:cBhvr>
                                        <p:cTn id="66" dur="1000"/>
                                        <p:tgtEl>
                                          <p:spTgt spid="17"/>
                                        </p:tgtEl>
                                      </p:cBhvr>
                                    </p:animEffect>
                                  </p:childTnLst>
                                </p:cTn>
                              </p:par>
                            </p:childTnLst>
                          </p:cTn>
                        </p:par>
                        <p:par>
                          <p:cTn id="67" fill="hold">
                            <p:stCondLst>
                              <p:cond delay="140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75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childTnLst>
                                </p:cTn>
                              </p:par>
                            </p:childTnLst>
                          </p:cTn>
                        </p:par>
                        <p:par>
                          <p:cTn id="74" fill="hold">
                            <p:stCondLst>
                              <p:cond delay="14750"/>
                            </p:stCondLst>
                            <p:childTnLst>
                              <p:par>
                                <p:cTn id="75" presetID="22" presetClass="entr" presetSubtype="8"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par>
                          <p:cTn id="78" fill="hold">
                            <p:stCondLst>
                              <p:cond delay="15250"/>
                            </p:stCondLst>
                            <p:childTnLst>
                              <p:par>
                                <p:cTn id="79" presetID="10" presetClass="entr" presetSubtype="0" fill="hold" grpId="0" nodeType="afterEffect">
                                  <p:stCondLst>
                                    <p:cond delay="0"/>
                                  </p:stCondLst>
                                  <p:iterate type="lt">
                                    <p:tmPct val="10000"/>
                                  </p:iterate>
                                  <p:childTnLst>
                                    <p:set>
                                      <p:cBhvr>
                                        <p:cTn id="80" dur="1" fill="hold">
                                          <p:stCondLst>
                                            <p:cond delay="0"/>
                                          </p:stCondLst>
                                        </p:cTn>
                                        <p:tgtEl>
                                          <p:spTgt spid="36"/>
                                        </p:tgtEl>
                                        <p:attrNameLst>
                                          <p:attrName>style.visibility</p:attrName>
                                        </p:attrNameLst>
                                      </p:cBhvr>
                                      <p:to>
                                        <p:strVal val="visible"/>
                                      </p:to>
                                    </p:set>
                                    <p:animEffect transition="in" filter="fade">
                                      <p:cBhvr>
                                        <p:cTn id="81" dur="750"/>
                                        <p:tgtEl>
                                          <p:spTgt spid="36"/>
                                        </p:tgtEl>
                                      </p:cBhvr>
                                    </p:animEffect>
                                  </p:childTnLst>
                                </p:cTn>
                              </p:par>
                            </p:childTnLst>
                          </p:cTn>
                        </p:par>
                        <p:par>
                          <p:cTn id="82" fill="hold">
                            <p:stCondLst>
                              <p:cond delay="19150"/>
                            </p:stCondLst>
                            <p:childTnLst>
                              <p:par>
                                <p:cTn id="83" presetID="12" presetClass="entr" presetSubtype="4"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p:tgtEl>
                                          <p:spTgt spid="37"/>
                                        </p:tgtEl>
                                        <p:attrNameLst>
                                          <p:attrName>ppt_y</p:attrName>
                                        </p:attrNameLst>
                                      </p:cBhvr>
                                      <p:tavLst>
                                        <p:tav tm="0">
                                          <p:val>
                                            <p:strVal val="#ppt_y+#ppt_h*1.125000"/>
                                          </p:val>
                                        </p:tav>
                                        <p:tav tm="100000">
                                          <p:val>
                                            <p:strVal val="#ppt_y"/>
                                          </p:val>
                                        </p:tav>
                                      </p:tavLst>
                                    </p:anim>
                                    <p:animEffect transition="in" filter="wipe(up)">
                                      <p:cBhvr>
                                        <p:cTn id="86" dur="500"/>
                                        <p:tgtEl>
                                          <p:spTgt spid="37"/>
                                        </p:tgtEl>
                                      </p:cBhvr>
                                    </p:animEffect>
                                  </p:childTnLst>
                                </p:cTn>
                              </p:par>
                            </p:childTnLst>
                          </p:cTn>
                        </p:par>
                        <p:par>
                          <p:cTn id="87" fill="hold">
                            <p:stCondLst>
                              <p:cond delay="19650"/>
                            </p:stCondLst>
                            <p:childTnLst>
                              <p:par>
                                <p:cTn id="88" presetID="22" presetClass="entr" presetSubtype="1" fill="hold"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1000"/>
                                        <p:tgtEl>
                                          <p:spTgt spid="26"/>
                                        </p:tgtEl>
                                      </p:cBhvr>
                                    </p:animEffect>
                                  </p:childTnLst>
                                </p:cTn>
                              </p:par>
                            </p:childTnLst>
                          </p:cTn>
                        </p:par>
                        <p:par>
                          <p:cTn id="91" fill="hold">
                            <p:stCondLst>
                              <p:cond delay="20650"/>
                            </p:stCondLst>
                            <p:childTnLst>
                              <p:par>
                                <p:cTn id="92" presetID="10"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75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750"/>
                                        <p:tgtEl>
                                          <p:spTgt spid="27"/>
                                        </p:tgtEl>
                                      </p:cBhvr>
                                    </p:animEffect>
                                  </p:childTnLst>
                                </p:cTn>
                              </p:par>
                            </p:childTnLst>
                          </p:cTn>
                        </p:par>
                        <p:par>
                          <p:cTn id="98" fill="hold">
                            <p:stCondLst>
                              <p:cond delay="21400"/>
                            </p:stCondLst>
                            <p:childTnLst>
                              <p:par>
                                <p:cTn id="99" presetID="22" presetClass="entr" presetSubtype="8"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childTnLst>
                          </p:cTn>
                        </p:par>
                        <p:par>
                          <p:cTn id="102" fill="hold">
                            <p:stCondLst>
                              <p:cond delay="21900"/>
                            </p:stCondLst>
                            <p:childTnLst>
                              <p:par>
                                <p:cTn id="103" presetID="10" presetClass="entr" presetSubtype="0" fill="hold" grpId="0" nodeType="afterEffect">
                                  <p:stCondLst>
                                    <p:cond delay="0"/>
                                  </p:stCondLst>
                                  <p:iterate type="lt">
                                    <p:tmPct val="10000"/>
                                  </p:iterate>
                                  <p:childTnLst>
                                    <p:set>
                                      <p:cBhvr>
                                        <p:cTn id="104" dur="1" fill="hold">
                                          <p:stCondLst>
                                            <p:cond delay="0"/>
                                          </p:stCondLst>
                                        </p:cTn>
                                        <p:tgtEl>
                                          <p:spTgt spid="41"/>
                                        </p:tgtEl>
                                        <p:attrNameLst>
                                          <p:attrName>style.visibility</p:attrName>
                                        </p:attrNameLst>
                                      </p:cBhvr>
                                      <p:to>
                                        <p:strVal val="visible"/>
                                      </p:to>
                                    </p:set>
                                    <p:animEffect transition="in" filter="fade">
                                      <p:cBhvr>
                                        <p:cTn id="105" dur="750"/>
                                        <p:tgtEl>
                                          <p:spTgt spid="41"/>
                                        </p:tgtEl>
                                      </p:cBhvr>
                                    </p:animEffect>
                                  </p:childTnLst>
                                </p:cTn>
                              </p:par>
                            </p:childTnLst>
                          </p:cTn>
                        </p:par>
                        <p:par>
                          <p:cTn id="106" fill="hold">
                            <p:stCondLst>
                              <p:cond delay="24000"/>
                            </p:stCondLst>
                            <p:childTnLst>
                              <p:par>
                                <p:cTn id="107" presetID="12" presetClass="entr" presetSubtype="4" fill="hold" grpId="0" nodeType="after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500"/>
                                        <p:tgtEl>
                                          <p:spTgt spid="42"/>
                                        </p:tgtEl>
                                        <p:attrNameLst>
                                          <p:attrName>ppt_y</p:attrName>
                                        </p:attrNameLst>
                                      </p:cBhvr>
                                      <p:tavLst>
                                        <p:tav tm="0">
                                          <p:val>
                                            <p:strVal val="#ppt_y+#ppt_h*1.125000"/>
                                          </p:val>
                                        </p:tav>
                                        <p:tav tm="100000">
                                          <p:val>
                                            <p:strVal val="#ppt_y"/>
                                          </p:val>
                                        </p:tav>
                                      </p:tavLst>
                                    </p:anim>
                                    <p:animEffect transition="in" filter="wipe(up)">
                                      <p:cBhvr>
                                        <p:cTn id="110" dur="500"/>
                                        <p:tgtEl>
                                          <p:spTgt spid="42"/>
                                        </p:tgtEl>
                                      </p:cBhvr>
                                    </p:animEffect>
                                  </p:childTnLst>
                                </p:cTn>
                              </p:par>
                            </p:childTnLst>
                          </p:cTn>
                        </p:par>
                        <p:par>
                          <p:cTn id="111" fill="hold">
                            <p:stCondLst>
                              <p:cond delay="24500"/>
                            </p:stCondLst>
                            <p:childTnLst>
                              <p:par>
                                <p:cTn id="112" presetID="22" presetClass="entr" presetSubtype="8" fill="hold" nodeType="after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left)">
                                      <p:cBhvr>
                                        <p:cTn id="114" dur="500"/>
                                        <p:tgtEl>
                                          <p:spTgt spid="46"/>
                                        </p:tgtEl>
                                      </p:cBhvr>
                                    </p:animEffect>
                                  </p:childTnLst>
                                </p:cTn>
                              </p:par>
                            </p:childTnLst>
                          </p:cTn>
                        </p:par>
                        <p:par>
                          <p:cTn id="115" fill="hold">
                            <p:stCondLst>
                              <p:cond delay="25000"/>
                            </p:stCondLst>
                            <p:childTnLst>
                              <p:par>
                                <p:cTn id="116" presetID="10" presetClass="entr" presetSubtype="0" fill="hold" grpId="0" nodeType="afterEffect">
                                  <p:stCondLst>
                                    <p:cond delay="0"/>
                                  </p:stCondLst>
                                  <p:iterate type="lt">
                                    <p:tmPct val="10000"/>
                                  </p:iterate>
                                  <p:childTnLst>
                                    <p:set>
                                      <p:cBhvr>
                                        <p:cTn id="117" dur="1" fill="hold">
                                          <p:stCondLst>
                                            <p:cond delay="0"/>
                                          </p:stCondLst>
                                        </p:cTn>
                                        <p:tgtEl>
                                          <p:spTgt spid="47"/>
                                        </p:tgtEl>
                                        <p:attrNameLst>
                                          <p:attrName>style.visibility</p:attrName>
                                        </p:attrNameLst>
                                      </p:cBhvr>
                                      <p:to>
                                        <p:strVal val="visible"/>
                                      </p:to>
                                    </p:set>
                                    <p:animEffect transition="in" filter="fade">
                                      <p:cBhvr>
                                        <p:cTn id="118" dur="750"/>
                                        <p:tgtEl>
                                          <p:spTgt spid="47"/>
                                        </p:tgtEl>
                                      </p:cBhvr>
                                    </p:animEffect>
                                  </p:childTnLst>
                                </p:cTn>
                              </p:par>
                            </p:childTnLst>
                          </p:cTn>
                        </p:par>
                        <p:par>
                          <p:cTn id="119" fill="hold">
                            <p:stCondLst>
                              <p:cond delay="26500"/>
                            </p:stCondLst>
                            <p:childTnLst>
                              <p:par>
                                <p:cTn id="120" presetID="12" presetClass="entr" presetSubtype="4" fill="hold" grpId="0" nodeType="after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500"/>
                                        <p:tgtEl>
                                          <p:spTgt spid="48"/>
                                        </p:tgtEl>
                                        <p:attrNameLst>
                                          <p:attrName>ppt_y</p:attrName>
                                        </p:attrNameLst>
                                      </p:cBhvr>
                                      <p:tavLst>
                                        <p:tav tm="0">
                                          <p:val>
                                            <p:strVal val="#ppt_y+#ppt_h*1.125000"/>
                                          </p:val>
                                        </p:tav>
                                        <p:tav tm="100000">
                                          <p:val>
                                            <p:strVal val="#ppt_y"/>
                                          </p:val>
                                        </p:tav>
                                      </p:tavLst>
                                    </p:anim>
                                    <p:animEffect transition="in" filter="wipe(up)">
                                      <p:cBhvr>
                                        <p:cTn id="1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animBg="1"/>
      <p:bldP spid="11" grpId="0" animBg="1"/>
      <p:bldP spid="18" grpId="0" animBg="1"/>
      <p:bldP spid="24" grpId="0" animBg="1"/>
      <p:bldP spid="25" grpId="0" animBg="1"/>
      <p:bldP spid="27" grpId="0" animBg="1"/>
      <p:bldP spid="33" grpId="0" animBg="1"/>
      <p:bldP spid="34" grpId="0"/>
      <p:bldP spid="35" grpId="0" animBg="1"/>
      <p:bldP spid="36" grpId="0"/>
      <p:bldP spid="37" grpId="0" animBg="1"/>
      <p:bldP spid="38" grpId="0"/>
      <p:bldP spid="39" grpId="0" animBg="1"/>
      <p:bldP spid="41" grpId="0"/>
      <p:bldP spid="42" grpId="0" animBg="1"/>
      <p:bldP spid="47" grpId="0"/>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3797" y="51558"/>
            <a:ext cx="1620958" cy="523220"/>
          </a:xfrm>
        </p:spPr>
        <p:txBody>
          <a:bodyPr/>
          <a:lstStyle/>
          <a:p>
            <a:r>
              <a:rPr lang="zh-CN" altLang="en-US" dirty="0" smtClean="0">
                <a:latin typeface="+mj-ea"/>
              </a:rPr>
              <a:t>世协特征</a:t>
            </a:r>
            <a:endParaRPr lang="zh-CN" altLang="en-US" dirty="0">
              <a:latin typeface="+mj-ea"/>
            </a:endParaRPr>
          </a:p>
        </p:txBody>
      </p:sp>
      <p:sp>
        <p:nvSpPr>
          <p:cNvPr id="3" name="矩形 2"/>
          <p:cNvSpPr/>
          <p:nvPr/>
        </p:nvSpPr>
        <p:spPr>
          <a:xfrm>
            <a:off x="2699656" y="1280057"/>
            <a:ext cx="6792686" cy="323668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59314" y="1395871"/>
            <a:ext cx="6473372" cy="3005058"/>
          </a:xfrm>
          <a:prstGeom prst="rect">
            <a:avLst/>
          </a:prstGeom>
        </p:spPr>
      </p:pic>
      <p:sp>
        <p:nvSpPr>
          <p:cNvPr id="5" name="矩形 4"/>
          <p:cNvSpPr/>
          <p:nvPr/>
        </p:nvSpPr>
        <p:spPr>
          <a:xfrm>
            <a:off x="0" y="4152305"/>
            <a:ext cx="12192000" cy="161108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60395" y="4617215"/>
            <a:ext cx="1901156" cy="400110"/>
          </a:xfrm>
          <a:prstGeom prst="rect">
            <a:avLst/>
          </a:prstGeom>
          <a:noFill/>
        </p:spPr>
        <p:txBody>
          <a:bodyPr wrap="square" rtlCol="0">
            <a:spAutoFit/>
          </a:bodyPr>
          <a:lstStyle/>
          <a:p>
            <a:pPr algn="ctr"/>
            <a:r>
              <a:rPr lang="zh-CN" altLang="en-US" sz="2000" b="1" dirty="0" smtClean="0">
                <a:solidFill>
                  <a:schemeClr val="bg1"/>
                </a:solidFill>
                <a:latin typeface="楷体" pitchFamily="49" charset="-122"/>
                <a:ea typeface="楷体" pitchFamily="49" charset="-122"/>
              </a:rPr>
              <a:t>诚信</a:t>
            </a:r>
            <a:endParaRPr lang="zh-CN" altLang="en-US" sz="2000" b="1" dirty="0">
              <a:solidFill>
                <a:schemeClr val="bg1"/>
              </a:solidFill>
              <a:latin typeface="楷体" pitchFamily="49" charset="-122"/>
              <a:ea typeface="楷体" pitchFamily="49" charset="-122"/>
            </a:endParaRPr>
          </a:p>
        </p:txBody>
      </p:sp>
      <p:sp>
        <p:nvSpPr>
          <p:cNvPr id="9" name="文本框 8"/>
          <p:cNvSpPr txBox="1"/>
          <p:nvPr/>
        </p:nvSpPr>
        <p:spPr>
          <a:xfrm>
            <a:off x="3352909" y="4617215"/>
            <a:ext cx="1901156" cy="400110"/>
          </a:xfrm>
          <a:prstGeom prst="rect">
            <a:avLst/>
          </a:prstGeom>
          <a:noFill/>
        </p:spPr>
        <p:txBody>
          <a:bodyPr wrap="square" rtlCol="0">
            <a:spAutoFit/>
          </a:bodyPr>
          <a:lstStyle/>
          <a:p>
            <a:pPr algn="ctr"/>
            <a:r>
              <a:rPr lang="zh-CN" altLang="en-US" sz="2000" b="1" dirty="0" smtClean="0">
                <a:solidFill>
                  <a:schemeClr val="bg1"/>
                </a:solidFill>
                <a:latin typeface="楷体" pitchFamily="49" charset="-122"/>
                <a:ea typeface="楷体" pitchFamily="49" charset="-122"/>
              </a:rPr>
              <a:t>专业</a:t>
            </a:r>
            <a:endParaRPr lang="zh-CN" altLang="en-US" sz="2000" b="1" dirty="0">
              <a:solidFill>
                <a:schemeClr val="bg1"/>
              </a:solidFill>
              <a:latin typeface="楷体" pitchFamily="49" charset="-122"/>
              <a:ea typeface="楷体" pitchFamily="49" charset="-122"/>
            </a:endParaRPr>
          </a:p>
        </p:txBody>
      </p:sp>
      <p:sp>
        <p:nvSpPr>
          <p:cNvPr id="10" name="文本框 9"/>
          <p:cNvSpPr txBox="1"/>
          <p:nvPr/>
        </p:nvSpPr>
        <p:spPr>
          <a:xfrm>
            <a:off x="5145423" y="4617215"/>
            <a:ext cx="1901156" cy="400110"/>
          </a:xfrm>
          <a:prstGeom prst="rect">
            <a:avLst/>
          </a:prstGeom>
          <a:noFill/>
        </p:spPr>
        <p:txBody>
          <a:bodyPr wrap="square" rtlCol="0">
            <a:spAutoFit/>
          </a:bodyPr>
          <a:lstStyle/>
          <a:p>
            <a:pPr algn="ctr"/>
            <a:r>
              <a:rPr lang="zh-CN" altLang="en-US" sz="2000" b="1" dirty="0" smtClean="0">
                <a:solidFill>
                  <a:schemeClr val="bg1"/>
                </a:solidFill>
                <a:latin typeface="楷体" pitchFamily="49" charset="-122"/>
                <a:ea typeface="楷体" pitchFamily="49" charset="-122"/>
              </a:rPr>
              <a:t>严谨</a:t>
            </a:r>
            <a:endParaRPr lang="zh-CN" altLang="en-US" sz="2000" b="1" dirty="0">
              <a:solidFill>
                <a:schemeClr val="bg1"/>
              </a:solidFill>
              <a:latin typeface="楷体" pitchFamily="49" charset="-122"/>
              <a:ea typeface="楷体" pitchFamily="49" charset="-122"/>
            </a:endParaRPr>
          </a:p>
        </p:txBody>
      </p:sp>
      <p:sp>
        <p:nvSpPr>
          <p:cNvPr id="11" name="文本框 10"/>
          <p:cNvSpPr txBox="1"/>
          <p:nvPr/>
        </p:nvSpPr>
        <p:spPr>
          <a:xfrm>
            <a:off x="6937937" y="4617215"/>
            <a:ext cx="1901156" cy="400110"/>
          </a:xfrm>
          <a:prstGeom prst="rect">
            <a:avLst/>
          </a:prstGeom>
          <a:noFill/>
        </p:spPr>
        <p:txBody>
          <a:bodyPr wrap="square" rtlCol="0">
            <a:spAutoFit/>
          </a:bodyPr>
          <a:lstStyle/>
          <a:p>
            <a:pPr algn="ctr"/>
            <a:r>
              <a:rPr lang="zh-CN" altLang="en-US" sz="2000" b="1" dirty="0" smtClean="0">
                <a:solidFill>
                  <a:schemeClr val="bg1"/>
                </a:solidFill>
                <a:latin typeface="楷体" pitchFamily="49" charset="-122"/>
                <a:ea typeface="楷体" pitchFamily="49" charset="-122"/>
              </a:rPr>
              <a:t>高效</a:t>
            </a:r>
            <a:endParaRPr lang="zh-CN" altLang="en-US" sz="2000" b="1" dirty="0">
              <a:solidFill>
                <a:schemeClr val="bg1"/>
              </a:solidFill>
              <a:latin typeface="楷体" pitchFamily="49" charset="-122"/>
              <a:ea typeface="楷体" pitchFamily="49" charset="-122"/>
            </a:endParaRPr>
          </a:p>
        </p:txBody>
      </p:sp>
      <p:sp>
        <p:nvSpPr>
          <p:cNvPr id="12" name="文本框 11"/>
          <p:cNvSpPr txBox="1"/>
          <p:nvPr/>
        </p:nvSpPr>
        <p:spPr>
          <a:xfrm>
            <a:off x="8730451" y="4617215"/>
            <a:ext cx="1901156" cy="400110"/>
          </a:xfrm>
          <a:prstGeom prst="rect">
            <a:avLst/>
          </a:prstGeom>
          <a:noFill/>
        </p:spPr>
        <p:txBody>
          <a:bodyPr wrap="square" rtlCol="0">
            <a:spAutoFit/>
          </a:bodyPr>
          <a:lstStyle/>
          <a:p>
            <a:pPr algn="ctr"/>
            <a:r>
              <a:rPr lang="zh-CN" altLang="en-US" sz="2000" b="1" dirty="0" smtClean="0">
                <a:solidFill>
                  <a:schemeClr val="bg1"/>
                </a:solidFill>
                <a:latin typeface="楷体" pitchFamily="49" charset="-122"/>
                <a:ea typeface="楷体" pitchFamily="49" charset="-122"/>
              </a:rPr>
              <a:t>创新</a:t>
            </a:r>
            <a:endParaRPr lang="zh-CN" altLang="en-US" sz="2000" b="1" dirty="0">
              <a:solidFill>
                <a:schemeClr val="bg1"/>
              </a:solidFill>
              <a:latin typeface="楷体" pitchFamily="49" charset="-122"/>
              <a:ea typeface="楷体" pitchFamily="49" charset="-122"/>
            </a:endParaRPr>
          </a:p>
        </p:txBody>
      </p:sp>
      <p:sp>
        <p:nvSpPr>
          <p:cNvPr id="13" name="文本框 12"/>
          <p:cNvSpPr txBox="1"/>
          <p:nvPr/>
        </p:nvSpPr>
        <p:spPr>
          <a:xfrm>
            <a:off x="1661887" y="5078880"/>
            <a:ext cx="1698171" cy="307777"/>
          </a:xfrm>
          <a:prstGeom prst="rect">
            <a:avLst/>
          </a:prstGeom>
          <a:noFill/>
        </p:spPr>
        <p:txBody>
          <a:bodyPr wrap="square" rtlCol="0">
            <a:spAutoFit/>
          </a:bodyPr>
          <a:lstStyle/>
          <a:p>
            <a:pPr algn="ctr"/>
            <a:r>
              <a:rPr lang="en-US" altLang="zh-CN" sz="1400" dirty="0" smtClean="0">
                <a:solidFill>
                  <a:schemeClr val="bg1"/>
                </a:solidFill>
              </a:rPr>
              <a:t>Integrity</a:t>
            </a:r>
            <a:endParaRPr lang="zh-CN" altLang="en-US" sz="1400" dirty="0">
              <a:solidFill>
                <a:schemeClr val="bg1"/>
              </a:solidFill>
            </a:endParaRPr>
          </a:p>
        </p:txBody>
      </p:sp>
      <p:sp>
        <p:nvSpPr>
          <p:cNvPr id="14" name="文本框 13"/>
          <p:cNvSpPr txBox="1"/>
          <p:nvPr/>
        </p:nvSpPr>
        <p:spPr>
          <a:xfrm>
            <a:off x="3454401" y="5078880"/>
            <a:ext cx="1698171" cy="307777"/>
          </a:xfrm>
          <a:prstGeom prst="rect">
            <a:avLst/>
          </a:prstGeom>
          <a:noFill/>
        </p:spPr>
        <p:txBody>
          <a:bodyPr wrap="square" rtlCol="0">
            <a:spAutoFit/>
          </a:bodyPr>
          <a:lstStyle/>
          <a:p>
            <a:pPr algn="ctr"/>
            <a:r>
              <a:rPr lang="en-US" altLang="zh-CN" sz="1400" dirty="0" smtClean="0">
                <a:solidFill>
                  <a:schemeClr val="bg1"/>
                </a:solidFill>
              </a:rPr>
              <a:t>Professional</a:t>
            </a:r>
            <a:endParaRPr lang="zh-CN" altLang="en-US" sz="1400" dirty="0">
              <a:solidFill>
                <a:schemeClr val="bg1"/>
              </a:solidFill>
            </a:endParaRPr>
          </a:p>
        </p:txBody>
      </p:sp>
      <p:sp>
        <p:nvSpPr>
          <p:cNvPr id="15" name="文本框 14"/>
          <p:cNvSpPr txBox="1"/>
          <p:nvPr/>
        </p:nvSpPr>
        <p:spPr>
          <a:xfrm>
            <a:off x="5246915" y="5078880"/>
            <a:ext cx="1698171" cy="307777"/>
          </a:xfrm>
          <a:prstGeom prst="rect">
            <a:avLst/>
          </a:prstGeom>
          <a:noFill/>
        </p:spPr>
        <p:txBody>
          <a:bodyPr wrap="square" rtlCol="0">
            <a:spAutoFit/>
          </a:bodyPr>
          <a:lstStyle/>
          <a:p>
            <a:pPr algn="ctr"/>
            <a:r>
              <a:rPr lang="en-US" altLang="zh-CN" sz="1400" dirty="0" smtClean="0">
                <a:solidFill>
                  <a:schemeClr val="bg1"/>
                </a:solidFill>
              </a:rPr>
              <a:t>Rigorous</a:t>
            </a:r>
            <a:endParaRPr lang="zh-CN" altLang="en-US" sz="1400" dirty="0">
              <a:solidFill>
                <a:schemeClr val="bg1"/>
              </a:solidFill>
            </a:endParaRPr>
          </a:p>
        </p:txBody>
      </p:sp>
      <p:sp>
        <p:nvSpPr>
          <p:cNvPr id="16" name="文本框 15"/>
          <p:cNvSpPr txBox="1"/>
          <p:nvPr/>
        </p:nvSpPr>
        <p:spPr>
          <a:xfrm>
            <a:off x="7039429" y="5078880"/>
            <a:ext cx="1698171" cy="307777"/>
          </a:xfrm>
          <a:prstGeom prst="rect">
            <a:avLst/>
          </a:prstGeom>
          <a:noFill/>
        </p:spPr>
        <p:txBody>
          <a:bodyPr wrap="square" rtlCol="0">
            <a:spAutoFit/>
          </a:bodyPr>
          <a:lstStyle/>
          <a:p>
            <a:pPr algn="ctr"/>
            <a:r>
              <a:rPr lang="en-US" altLang="zh-CN" sz="1400" dirty="0" smtClean="0">
                <a:solidFill>
                  <a:schemeClr val="bg1"/>
                </a:solidFill>
              </a:rPr>
              <a:t>Efficient</a:t>
            </a:r>
            <a:endParaRPr lang="zh-CN" altLang="en-US" sz="1400" dirty="0">
              <a:solidFill>
                <a:schemeClr val="bg1"/>
              </a:solidFill>
            </a:endParaRPr>
          </a:p>
        </p:txBody>
      </p:sp>
      <p:sp>
        <p:nvSpPr>
          <p:cNvPr id="17" name="文本框 16"/>
          <p:cNvSpPr txBox="1"/>
          <p:nvPr/>
        </p:nvSpPr>
        <p:spPr>
          <a:xfrm>
            <a:off x="8831943" y="5078880"/>
            <a:ext cx="1698171" cy="307777"/>
          </a:xfrm>
          <a:prstGeom prst="rect">
            <a:avLst/>
          </a:prstGeom>
          <a:noFill/>
        </p:spPr>
        <p:txBody>
          <a:bodyPr wrap="square" rtlCol="0">
            <a:spAutoFit/>
          </a:bodyPr>
          <a:lstStyle/>
          <a:p>
            <a:pPr algn="ctr"/>
            <a:r>
              <a:rPr lang="en-US" altLang="zh-CN" sz="1400" dirty="0" smtClean="0">
                <a:solidFill>
                  <a:schemeClr val="bg1"/>
                </a:solidFill>
              </a:rPr>
              <a:t>Innovation</a:t>
            </a:r>
            <a:endParaRPr lang="zh-CN" altLang="en-US" sz="1400" dirty="0">
              <a:solidFill>
                <a:schemeClr val="bg1"/>
              </a:solidFill>
            </a:endParaRPr>
          </a:p>
        </p:txBody>
      </p:sp>
    </p:spTree>
    <p:extLst>
      <p:ext uri="{BB962C8B-B14F-4D97-AF65-F5344CB8AC3E}">
        <p14:creationId xmlns="" xmlns:p14="http://schemas.microsoft.com/office/powerpoint/2010/main" val="168819936"/>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P spid="9" grpId="0"/>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34992" y="472318"/>
            <a:ext cx="6524173" cy="6355291"/>
          </a:xfrm>
          <a:prstGeom prst="rect">
            <a:avLst/>
          </a:prstGeom>
        </p:spPr>
      </p:pic>
      <p:sp>
        <p:nvSpPr>
          <p:cNvPr id="7" name="文本框 6"/>
          <p:cNvSpPr txBox="1"/>
          <p:nvPr/>
        </p:nvSpPr>
        <p:spPr>
          <a:xfrm>
            <a:off x="1095093" y="2726633"/>
            <a:ext cx="9944668" cy="923330"/>
          </a:xfrm>
          <a:prstGeom prst="rect">
            <a:avLst/>
          </a:prstGeom>
          <a:noFill/>
        </p:spPr>
        <p:txBody>
          <a:bodyPr wrap="square" rtlCol="0">
            <a:spAutoFit/>
          </a:bodyPr>
          <a:lstStyle/>
          <a:p>
            <a:pPr algn="ctr"/>
            <a:r>
              <a:rPr lang="zh-CN" altLang="en-US" sz="5400" dirty="0" smtClean="0">
                <a:solidFill>
                  <a:schemeClr val="bg1"/>
                </a:solidFill>
                <a:cs typeface="+mn-ea"/>
                <a:sym typeface="+mn-lt"/>
              </a:rPr>
              <a:t>世协会展感谢您的观看</a:t>
            </a:r>
            <a:endParaRPr lang="zh-CN" altLang="en-US" sz="5400" dirty="0">
              <a:solidFill>
                <a:schemeClr val="bg1"/>
              </a:solidFill>
              <a:cs typeface="+mn-ea"/>
              <a:sym typeface="+mn-lt"/>
            </a:endParaRPr>
          </a:p>
        </p:txBody>
      </p:sp>
      <p:sp>
        <p:nvSpPr>
          <p:cNvPr id="8" name="文本框 7"/>
          <p:cNvSpPr txBox="1"/>
          <p:nvPr/>
        </p:nvSpPr>
        <p:spPr>
          <a:xfrm>
            <a:off x="1793675" y="3646172"/>
            <a:ext cx="8547504" cy="523220"/>
          </a:xfrm>
          <a:prstGeom prst="rect">
            <a:avLst/>
          </a:prstGeom>
          <a:noFill/>
        </p:spPr>
        <p:txBody>
          <a:bodyPr wrap="square" rtlCol="0">
            <a:spAutoFit/>
          </a:bodyPr>
          <a:lstStyle/>
          <a:p>
            <a:pPr algn="ctr"/>
            <a:r>
              <a:rPr lang="en-US" altLang="zh-CN" sz="2800" dirty="0" smtClean="0">
                <a:solidFill>
                  <a:schemeClr val="bg1"/>
                </a:solidFill>
                <a:cs typeface="+mn-ea"/>
                <a:sym typeface="+mn-lt"/>
              </a:rPr>
              <a:t>THANK YOU FOR YOUR WATCHING</a:t>
            </a:r>
            <a:endParaRPr lang="zh-CN" altLang="en-US" sz="2800" dirty="0">
              <a:solidFill>
                <a:schemeClr val="bg1"/>
              </a:solidFill>
              <a:cs typeface="+mn-ea"/>
              <a:sym typeface="+mn-lt"/>
            </a:endParaRPr>
          </a:p>
        </p:txBody>
      </p:sp>
      <p:cxnSp>
        <p:nvCxnSpPr>
          <p:cNvPr id="12" name="直接连接符 11"/>
          <p:cNvCxnSpPr/>
          <p:nvPr/>
        </p:nvCxnSpPr>
        <p:spPr>
          <a:xfrm>
            <a:off x="1822248" y="4253705"/>
            <a:ext cx="8547504" cy="0"/>
          </a:xfrm>
          <a:prstGeom prst="line">
            <a:avLst/>
          </a:prstGeom>
          <a:ln>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88190207"/>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par>
                          <p:cTn id="18" fill="hold">
                            <p:stCondLst>
                              <p:cond delay="3750"/>
                            </p:stCondLst>
                            <p:childTnLst>
                              <p:par>
                                <p:cTn id="19" presetID="16" presetClass="entr" presetSubtype="37"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6912209" y="3753388"/>
            <a:ext cx="1800000" cy="424732"/>
          </a:xfrm>
        </p:spPr>
        <p:txBody>
          <a:bodyPr/>
          <a:lstStyle/>
          <a:p>
            <a:r>
              <a:rPr lang="zh-CN" altLang="en-US" dirty="0">
                <a:ea typeface="微软简行楷" pitchFamily="2" charset="-122"/>
              </a:rPr>
              <a:t>公司简介</a:t>
            </a:r>
          </a:p>
        </p:txBody>
      </p:sp>
      <p:sp>
        <p:nvSpPr>
          <p:cNvPr id="14" name="文本占位符 13"/>
          <p:cNvSpPr>
            <a:spLocks noGrp="1"/>
          </p:cNvSpPr>
          <p:nvPr>
            <p:ph type="body" sz="quarter" idx="11"/>
          </p:nvPr>
        </p:nvSpPr>
        <p:spPr>
          <a:xfrm>
            <a:off x="6909369" y="4239163"/>
            <a:ext cx="1800000" cy="424732"/>
          </a:xfrm>
        </p:spPr>
        <p:txBody>
          <a:bodyPr/>
          <a:lstStyle/>
          <a:p>
            <a:r>
              <a:rPr lang="zh-CN" altLang="en-US" dirty="0">
                <a:ea typeface="微软简行楷" pitchFamily="2" charset="-122"/>
              </a:rPr>
              <a:t>经营范围</a:t>
            </a:r>
          </a:p>
        </p:txBody>
      </p:sp>
      <p:sp>
        <p:nvSpPr>
          <p:cNvPr id="17" name="文本占位符 16"/>
          <p:cNvSpPr>
            <a:spLocks noGrp="1"/>
          </p:cNvSpPr>
          <p:nvPr>
            <p:ph type="body" sz="quarter" idx="14"/>
          </p:nvPr>
        </p:nvSpPr>
        <p:spPr/>
        <p:txBody>
          <a:bodyPr/>
          <a:lstStyle/>
          <a:p>
            <a:r>
              <a:rPr lang="zh-CN" altLang="en-US" dirty="0">
                <a:ea typeface="微软简行楷" pitchFamily="2" charset="-122"/>
                <a:cs typeface="+mn-ea"/>
                <a:sym typeface="+mn-lt"/>
              </a:rPr>
              <a:t>关于我们</a:t>
            </a:r>
          </a:p>
        </p:txBody>
      </p:sp>
      <p:sp>
        <p:nvSpPr>
          <p:cNvPr id="18" name="文本占位符 17"/>
          <p:cNvSpPr>
            <a:spLocks noGrp="1"/>
          </p:cNvSpPr>
          <p:nvPr>
            <p:ph type="body" sz="quarter" idx="15"/>
          </p:nvPr>
        </p:nvSpPr>
        <p:spPr/>
        <p:txBody>
          <a:bodyPr/>
          <a:lstStyle/>
          <a:p>
            <a:r>
              <a:rPr lang="en-US" altLang="zh-CN" dirty="0">
                <a:latin typeface="+mn-ea"/>
                <a:cs typeface="+mn-ea"/>
                <a:sym typeface="+mn-lt"/>
              </a:rPr>
              <a:t>ABOUT US</a:t>
            </a:r>
            <a:endParaRPr lang="zh-CN" altLang="en-US" dirty="0">
              <a:latin typeface="+mn-ea"/>
              <a:cs typeface="+mn-ea"/>
              <a:sym typeface="+mn-lt"/>
            </a:endParaRPr>
          </a:p>
        </p:txBody>
      </p:sp>
      <p:sp>
        <p:nvSpPr>
          <p:cNvPr id="6" name="文本占位符 13"/>
          <p:cNvSpPr>
            <a:spLocks noGrp="1"/>
          </p:cNvSpPr>
          <p:nvPr>
            <p:ph type="body" sz="quarter" idx="11"/>
          </p:nvPr>
        </p:nvSpPr>
        <p:spPr>
          <a:xfrm>
            <a:off x="6918894" y="4715413"/>
            <a:ext cx="1800000" cy="424732"/>
          </a:xfrm>
        </p:spPr>
        <p:txBody>
          <a:bodyPr/>
          <a:lstStyle/>
          <a:p>
            <a:r>
              <a:rPr lang="zh-CN" altLang="en-US" dirty="0" smtClean="0">
                <a:ea typeface="微软简行楷" pitchFamily="2" charset="-122"/>
              </a:rPr>
              <a:t>团队介绍</a:t>
            </a:r>
            <a:endParaRPr lang="zh-CN" altLang="en-US" dirty="0">
              <a:ea typeface="微软简行楷" pitchFamily="2" charset="-122"/>
            </a:endParaRPr>
          </a:p>
        </p:txBody>
      </p:sp>
    </p:spTree>
    <p:extLst>
      <p:ext uri="{BB962C8B-B14F-4D97-AF65-F5344CB8AC3E}">
        <p14:creationId xmlns="" xmlns:p14="http://schemas.microsoft.com/office/powerpoint/2010/main" val="340595439"/>
      </p:ext>
    </p:extLst>
  </p:cSld>
  <p:clrMapOvr>
    <a:masterClrMapping/>
  </p:clrMapOvr>
  <p:transition spd="slow" advClick="0"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j-ea"/>
              </a:rPr>
              <a:t>公司简介</a:t>
            </a:r>
          </a:p>
        </p:txBody>
      </p:sp>
      <p:sp>
        <p:nvSpPr>
          <p:cNvPr id="3" name="矩形 2"/>
          <p:cNvSpPr/>
          <p:nvPr/>
        </p:nvSpPr>
        <p:spPr>
          <a:xfrm>
            <a:off x="725464" y="777692"/>
            <a:ext cx="6028817" cy="761106"/>
          </a:xfrm>
          <a:prstGeom prst="rect">
            <a:avLst/>
          </a:prstGeom>
        </p:spPr>
        <p:txBody>
          <a:bodyPr wrap="square">
            <a:spAutoFit/>
          </a:bodyPr>
          <a:lstStyle/>
          <a:p>
            <a:pPr>
              <a:lnSpc>
                <a:spcPts val="2500"/>
              </a:lnSpc>
            </a:pPr>
            <a:r>
              <a:rPr lang="zh-CN" altLang="en-US" sz="2800" b="1" dirty="0" smtClean="0">
                <a:latin typeface="方正黄草简体" pitchFamily="65" charset="-122"/>
                <a:ea typeface="方正黄草简体" pitchFamily="65" charset="-122"/>
              </a:rPr>
              <a:t>          世协（北京）国际会展有限公司</a:t>
            </a:r>
            <a:endParaRPr lang="en-US" altLang="zh-CN" sz="2800" b="1" dirty="0" smtClean="0">
              <a:latin typeface="方正黄草简体" pitchFamily="65" charset="-122"/>
              <a:ea typeface="方正黄草简体" pitchFamily="65" charset="-122"/>
            </a:endParaRPr>
          </a:p>
          <a:p>
            <a:pPr>
              <a:lnSpc>
                <a:spcPts val="2500"/>
              </a:lnSpc>
            </a:pPr>
            <a:r>
              <a:rPr lang="en-US" altLang="zh-CN" sz="2800" b="1" dirty="0" smtClean="0">
                <a:latin typeface="方正黄草简体" pitchFamily="65" charset="-122"/>
                <a:ea typeface="方正黄草简体" pitchFamily="65" charset="-122"/>
              </a:rPr>
              <a:t>           </a:t>
            </a:r>
            <a:r>
              <a:rPr lang="en-US" altLang="zh-CN" sz="1600" b="1" dirty="0" smtClean="0">
                <a:latin typeface="Times New Roman" pitchFamily="18" charset="0"/>
                <a:ea typeface="方正黄草简体" pitchFamily="65" charset="-122"/>
                <a:cs typeface="Times New Roman" pitchFamily="18" charset="0"/>
              </a:rPr>
              <a:t>SHIXIE(BEIJING)INTERNATIONAL EXPO CO.,LTD</a:t>
            </a:r>
          </a:p>
        </p:txBody>
      </p:sp>
      <p:pic>
        <p:nvPicPr>
          <p:cNvPr id="4" name="图片 3"/>
          <p:cNvPicPr>
            <a:picLocks noChangeAspect="1"/>
          </p:cNvPicPr>
          <p:nvPr/>
        </p:nvPicPr>
        <p:blipFill>
          <a:blip r:embed="rId3" cstate="print"/>
          <a:stretch>
            <a:fillRect/>
          </a:stretch>
        </p:blipFill>
        <p:spPr>
          <a:xfrm>
            <a:off x="279131" y="1691687"/>
            <a:ext cx="4539327" cy="3024327"/>
          </a:xfrm>
          <a:prstGeom prst="rect">
            <a:avLst/>
          </a:prstGeom>
        </p:spPr>
      </p:pic>
      <p:sp>
        <p:nvSpPr>
          <p:cNvPr id="5" name="矩形 4"/>
          <p:cNvSpPr/>
          <p:nvPr/>
        </p:nvSpPr>
        <p:spPr>
          <a:xfrm>
            <a:off x="5584371" y="1542062"/>
            <a:ext cx="6074228" cy="4892173"/>
          </a:xfrm>
          <a:prstGeom prst="rect">
            <a:avLst/>
          </a:prstGeom>
        </p:spPr>
        <p:txBody>
          <a:bodyPr wrap="square">
            <a:spAutoFit/>
          </a:bodyPr>
          <a:lstStyle/>
          <a:p>
            <a:pPr>
              <a:lnSpc>
                <a:spcPts val="2700"/>
              </a:lnSpc>
            </a:pPr>
            <a:r>
              <a:rPr lang="zh-CN" altLang="en-US" dirty="0" smtClean="0">
                <a:latin typeface="楷体" pitchFamily="49" charset="-122"/>
                <a:ea typeface="楷体" pitchFamily="49" charset="-122"/>
              </a:rPr>
              <a:t>    世协（北京）国际会展有限公司于</a:t>
            </a:r>
            <a:r>
              <a:rPr lang="en-US" altLang="zh-CN" dirty="0" smtClean="0">
                <a:latin typeface="楷体" pitchFamily="49" charset="-122"/>
                <a:ea typeface="楷体" pitchFamily="49" charset="-122"/>
              </a:rPr>
              <a:t>2004</a:t>
            </a:r>
            <a:r>
              <a:rPr lang="zh-CN" altLang="en-US" dirty="0" smtClean="0">
                <a:latin typeface="楷体" pitchFamily="49" charset="-122"/>
                <a:ea typeface="楷体" pitchFamily="49" charset="-122"/>
              </a:rPr>
              <a:t>年成立，是目前中国最具潜力和发展最快的专业展览服务机构之一。公司主要从事国外大型专业展览、出国商务考察交流、国际会议等业务，致力于将全球最优秀的展会介绍给国内的生产商和贸易商，并提供专业周到的出国展览服务，帮助企业开拓国际市场。公司自成立以来，准确把握国际市场的发展趋势及国内企业的需求，先后在亚洲、欧洲、美洲的近</a:t>
            </a:r>
            <a:r>
              <a:rPr lang="en-US" altLang="zh-CN" dirty="0" smtClean="0">
                <a:latin typeface="楷体" pitchFamily="49" charset="-122"/>
                <a:ea typeface="楷体" pitchFamily="49" charset="-122"/>
              </a:rPr>
              <a:t>20</a:t>
            </a:r>
            <a:r>
              <a:rPr lang="zh-CN" altLang="en-US" dirty="0" smtClean="0">
                <a:latin typeface="楷体" pitchFamily="49" charset="-122"/>
                <a:ea typeface="楷体" pitchFamily="49" charset="-122"/>
              </a:rPr>
              <a:t>多个国家和地区主办或组团参加了上百个国际知名展览平均每年组织近</a:t>
            </a:r>
            <a:r>
              <a:rPr lang="en-US" altLang="zh-CN" dirty="0" smtClean="0">
                <a:latin typeface="楷体" pitchFamily="49" charset="-122"/>
                <a:ea typeface="楷体" pitchFamily="49" charset="-122"/>
              </a:rPr>
              <a:t>300</a:t>
            </a:r>
            <a:r>
              <a:rPr lang="zh-CN" altLang="en-US" dirty="0" smtClean="0">
                <a:latin typeface="楷体" pitchFamily="49" charset="-122"/>
                <a:ea typeface="楷体" pitchFamily="49" charset="-122"/>
              </a:rPr>
              <a:t>家国内企业赴境外参展， 展览贸易成交额达数十亿美元。公司始终秉承“诚信为本，严谨高效”的宗旨，赢得了客户的好评。</a:t>
            </a:r>
            <a:endParaRPr lang="en-US" altLang="zh-CN" dirty="0" smtClean="0">
              <a:latin typeface="楷体" pitchFamily="49" charset="-122"/>
              <a:ea typeface="楷体" pitchFamily="49" charset="-122"/>
            </a:endParaRPr>
          </a:p>
          <a:p>
            <a:pPr>
              <a:lnSpc>
                <a:spcPts val="2700"/>
              </a:lnSpc>
            </a:pPr>
            <a:r>
              <a:rPr lang="zh-CN" altLang="en-US" dirty="0" smtClean="0">
                <a:latin typeface="楷体" pitchFamily="49" charset="-122"/>
                <a:ea typeface="楷体" pitchFamily="49" charset="-122"/>
              </a:rPr>
              <a:t>公司以拥有国内外众多专业资源为依托，凝聚了一大批高素质的专业人才，凭借丰富而专业的展览经验，为您的企业开拓国际市场架起合作共赢之桥。</a:t>
            </a:r>
            <a:endParaRPr lang="en-US" altLang="zh-CN" dirty="0" smtClean="0">
              <a:latin typeface="楷体" pitchFamily="49" charset="-122"/>
              <a:ea typeface="楷体" pitchFamily="49" charset="-122"/>
            </a:endParaRPr>
          </a:p>
        </p:txBody>
      </p:sp>
      <p:pic>
        <p:nvPicPr>
          <p:cNvPr id="8" name="图片 7" descr="世协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0" y="439510"/>
            <a:ext cx="1993531" cy="1381124"/>
          </a:xfrm>
          <a:prstGeom prst="rect">
            <a:avLst/>
          </a:prstGeom>
        </p:spPr>
      </p:pic>
      <p:sp>
        <p:nvSpPr>
          <p:cNvPr id="9" name="矩形 8"/>
          <p:cNvSpPr/>
          <p:nvPr/>
        </p:nvSpPr>
        <p:spPr>
          <a:xfrm>
            <a:off x="228600" y="4960175"/>
            <a:ext cx="5355771" cy="1054135"/>
          </a:xfrm>
          <a:prstGeom prst="rect">
            <a:avLst/>
          </a:prstGeom>
        </p:spPr>
        <p:txBody>
          <a:bodyPr wrap="square">
            <a:spAutoFit/>
          </a:bodyPr>
          <a:lstStyle/>
          <a:p>
            <a:pPr>
              <a:lnSpc>
                <a:spcPts val="2500"/>
              </a:lnSpc>
            </a:pPr>
            <a:r>
              <a:rPr lang="zh-CN" altLang="en-US" sz="1400" dirty="0" smtClean="0">
                <a:latin typeface="Arial" pitchFamily="34" charset="0"/>
                <a:ea typeface="楷体" pitchFamily="49" charset="-122"/>
                <a:cs typeface="Arial" pitchFamily="34" charset="0"/>
              </a:rPr>
              <a:t>电话：</a:t>
            </a:r>
            <a:r>
              <a:rPr lang="en-US" altLang="zh-CN" sz="1400" dirty="0" smtClean="0">
                <a:latin typeface="Arial" pitchFamily="34" charset="0"/>
                <a:ea typeface="楷体" pitchFamily="49" charset="-122"/>
                <a:cs typeface="Arial" pitchFamily="34" charset="0"/>
              </a:rPr>
              <a:t>010-51655859            </a:t>
            </a:r>
            <a:r>
              <a:rPr lang="zh-CN" altLang="en-US" sz="1400" dirty="0" smtClean="0">
                <a:latin typeface="Arial" pitchFamily="34" charset="0"/>
                <a:ea typeface="楷体" pitchFamily="49" charset="-122"/>
                <a:cs typeface="Arial" pitchFamily="34" charset="0"/>
              </a:rPr>
              <a:t>传真：</a:t>
            </a:r>
            <a:r>
              <a:rPr lang="en-US" altLang="zh-CN" sz="1400" dirty="0" smtClean="0">
                <a:latin typeface="Arial" pitchFamily="34" charset="0"/>
                <a:ea typeface="楷体" pitchFamily="49" charset="-122"/>
                <a:cs typeface="Arial" pitchFamily="34" charset="0"/>
              </a:rPr>
              <a:t>010-51655815</a:t>
            </a:r>
          </a:p>
          <a:p>
            <a:pPr>
              <a:lnSpc>
                <a:spcPts val="2500"/>
              </a:lnSpc>
            </a:pPr>
            <a:r>
              <a:rPr lang="zh-CN" altLang="en-US" sz="1400" dirty="0" smtClean="0">
                <a:latin typeface="Arial" pitchFamily="34" charset="0"/>
                <a:ea typeface="楷体" pitchFamily="49" charset="-122"/>
                <a:cs typeface="Arial" pitchFamily="34" charset="0"/>
              </a:rPr>
              <a:t>邮箱：</a:t>
            </a:r>
            <a:r>
              <a:rPr lang="en-US" altLang="zh-CN" sz="1400" dirty="0" smtClean="0">
                <a:latin typeface="Arial" pitchFamily="34" charset="0"/>
                <a:ea typeface="楷体" pitchFamily="49" charset="-122"/>
                <a:cs typeface="Arial" pitchFamily="34" charset="0"/>
              </a:rPr>
              <a:t>shixie@shixie-expo.com     </a:t>
            </a:r>
            <a:r>
              <a:rPr lang="zh-CN" altLang="en-US" sz="1400" dirty="0" smtClean="0">
                <a:latin typeface="Arial" pitchFamily="34" charset="0"/>
                <a:ea typeface="楷体" pitchFamily="49" charset="-122"/>
                <a:cs typeface="Arial" pitchFamily="34" charset="0"/>
              </a:rPr>
              <a:t>网址：</a:t>
            </a:r>
            <a:r>
              <a:rPr lang="en-US" altLang="zh-CN" sz="1400" dirty="0" smtClean="0">
                <a:latin typeface="Arial" pitchFamily="34" charset="0"/>
                <a:ea typeface="楷体" pitchFamily="49" charset="-122"/>
                <a:cs typeface="Arial" pitchFamily="34" charset="0"/>
              </a:rPr>
              <a:t> www.shixie-expo.com</a:t>
            </a:r>
          </a:p>
          <a:p>
            <a:pPr>
              <a:lnSpc>
                <a:spcPts val="2500"/>
              </a:lnSpc>
            </a:pPr>
            <a:r>
              <a:rPr lang="zh-CN" altLang="en-US" sz="1400" dirty="0" smtClean="0">
                <a:latin typeface="Arial" pitchFamily="34" charset="0"/>
                <a:ea typeface="楷体" pitchFamily="49" charset="-122"/>
                <a:cs typeface="Arial" pitchFamily="34" charset="0"/>
              </a:rPr>
              <a:t>地址：中国</a:t>
            </a:r>
            <a:r>
              <a:rPr lang="en-US" altLang="zh-CN" sz="1400" dirty="0" smtClean="0">
                <a:latin typeface="Arial" pitchFamily="34" charset="0"/>
                <a:ea typeface="楷体" pitchFamily="49" charset="-122"/>
                <a:cs typeface="Arial" pitchFamily="34" charset="0"/>
              </a:rPr>
              <a:t>· </a:t>
            </a:r>
            <a:r>
              <a:rPr lang="zh-CN" altLang="en-US" sz="1400" dirty="0" smtClean="0">
                <a:latin typeface="Arial" pitchFamily="34" charset="0"/>
                <a:ea typeface="楷体" pitchFamily="49" charset="-122"/>
                <a:cs typeface="Arial" pitchFamily="34" charset="0"/>
              </a:rPr>
              <a:t>北京市西城区南滨河路</a:t>
            </a:r>
            <a:r>
              <a:rPr lang="en-US" altLang="zh-CN" sz="1400" dirty="0" smtClean="0">
                <a:latin typeface="Arial" pitchFamily="34" charset="0"/>
                <a:ea typeface="楷体" pitchFamily="49" charset="-122"/>
                <a:cs typeface="Arial" pitchFamily="34" charset="0"/>
              </a:rPr>
              <a:t>27</a:t>
            </a:r>
            <a:r>
              <a:rPr lang="zh-CN" altLang="en-US" sz="1400" dirty="0" smtClean="0">
                <a:latin typeface="Arial" pitchFamily="34" charset="0"/>
                <a:ea typeface="楷体" pitchFamily="49" charset="-122"/>
                <a:cs typeface="Arial" pitchFamily="34" charset="0"/>
              </a:rPr>
              <a:t>号贵都国际中心</a:t>
            </a:r>
            <a:r>
              <a:rPr lang="en-US" altLang="zh-CN" sz="1400" dirty="0" smtClean="0">
                <a:latin typeface="Arial" pitchFamily="34" charset="0"/>
                <a:ea typeface="楷体" pitchFamily="49" charset="-122"/>
                <a:cs typeface="Arial" pitchFamily="34" charset="0"/>
              </a:rPr>
              <a:t>A</a:t>
            </a:r>
            <a:r>
              <a:rPr lang="zh-CN" altLang="en-US" sz="1400" dirty="0" smtClean="0">
                <a:latin typeface="Arial" pitchFamily="34" charset="0"/>
                <a:ea typeface="楷体" pitchFamily="49" charset="-122"/>
                <a:cs typeface="Arial" pitchFamily="34" charset="0"/>
              </a:rPr>
              <a:t>座</a:t>
            </a:r>
            <a:r>
              <a:rPr lang="en-US" altLang="zh-CN" sz="1400" dirty="0" smtClean="0">
                <a:latin typeface="Arial" pitchFamily="34" charset="0"/>
                <a:ea typeface="楷体" pitchFamily="49" charset="-122"/>
                <a:cs typeface="Arial" pitchFamily="34" charset="0"/>
              </a:rPr>
              <a:t>1511</a:t>
            </a:r>
            <a:r>
              <a:rPr lang="zh-CN" altLang="en-US" sz="1400" dirty="0" smtClean="0">
                <a:latin typeface="Arial" pitchFamily="34" charset="0"/>
                <a:ea typeface="楷体" pitchFamily="49" charset="-122"/>
                <a:cs typeface="Arial" pitchFamily="34" charset="0"/>
              </a:rPr>
              <a:t>室</a:t>
            </a:r>
            <a:endParaRPr lang="en-US" altLang="zh-CN" sz="1400" dirty="0" smtClean="0">
              <a:latin typeface="Arial" pitchFamily="34" charset="0"/>
              <a:ea typeface="楷体" pitchFamily="49" charset="-122"/>
              <a:cs typeface="Arial" pitchFamily="34" charset="0"/>
            </a:endParaRPr>
          </a:p>
        </p:txBody>
      </p:sp>
    </p:spTree>
    <p:extLst>
      <p:ext uri="{BB962C8B-B14F-4D97-AF65-F5344CB8AC3E}">
        <p14:creationId xmlns="" xmlns:p14="http://schemas.microsoft.com/office/powerpoint/2010/main" val="2749096855"/>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8"/>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39" presetClass="entr" presetSubtype="0" ac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2000"/>
                                        <p:tgtEl>
                                          <p:spTgt spid="4"/>
                                        </p:tgtEl>
                                      </p:cBhvr>
                                    </p:animEffect>
                                  </p:childTnLst>
                                </p:cTn>
                              </p:par>
                            </p:childTnLst>
                          </p:cTn>
                        </p:par>
                        <p:par>
                          <p:cTn id="22" fill="hold">
                            <p:stCondLst>
                              <p:cond delay="6000"/>
                            </p:stCondLst>
                            <p:childTnLst>
                              <p:par>
                                <p:cTn id="23" presetID="21"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4)">
                                      <p:cBhvr>
                                        <p:cTn id="25" dur="2000"/>
                                        <p:tgtEl>
                                          <p:spTgt spid="5"/>
                                        </p:tgtEl>
                                      </p:cBhvr>
                                    </p:animEffect>
                                  </p:childTnLst>
                                </p:cTn>
                              </p:par>
                            </p:childTnLst>
                          </p:cTn>
                        </p:par>
                        <p:par>
                          <p:cTn id="26" fill="hold">
                            <p:stCondLst>
                              <p:cond delay="8000"/>
                            </p:stCondLst>
                            <p:childTnLst>
                              <p:par>
                                <p:cTn id="27" presetID="47"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ppt_x</p:attrName>
                                        </p:attrNameLst>
                                      </p:cBhvr>
                                      <p:tavLst>
                                        <p:tav tm="0">
                                          <p:val>
                                            <p:strVal val="#ppt_x"/>
                                          </p:val>
                                        </p:tav>
                                        <p:tav tm="100000">
                                          <p:val>
                                            <p:strVal val="#ppt_x"/>
                                          </p:val>
                                        </p:tav>
                                      </p:tavLst>
                                    </p:anim>
                                    <p:anim calcmode="lin" valueType="num">
                                      <p:cBhvr>
                                        <p:cTn id="3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经营范围</a:t>
            </a:r>
          </a:p>
        </p:txBody>
      </p:sp>
      <p:sp>
        <p:nvSpPr>
          <p:cNvPr id="3" name="椭圆 2"/>
          <p:cNvSpPr/>
          <p:nvPr/>
        </p:nvSpPr>
        <p:spPr>
          <a:xfrm>
            <a:off x="4833427" y="2614439"/>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4" name="椭圆 3"/>
          <p:cNvSpPr/>
          <p:nvPr/>
        </p:nvSpPr>
        <p:spPr>
          <a:xfrm>
            <a:off x="4833427" y="4120112"/>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5" name="椭圆 4"/>
          <p:cNvSpPr/>
          <p:nvPr/>
        </p:nvSpPr>
        <p:spPr>
          <a:xfrm>
            <a:off x="6453358" y="4120112"/>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6" name="椭圆 5"/>
          <p:cNvSpPr/>
          <p:nvPr/>
        </p:nvSpPr>
        <p:spPr>
          <a:xfrm>
            <a:off x="6453358" y="2614439"/>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7" name="椭圆 6"/>
          <p:cNvSpPr/>
          <p:nvPr/>
        </p:nvSpPr>
        <p:spPr>
          <a:xfrm>
            <a:off x="4833427" y="2614439"/>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椭圆 7"/>
          <p:cNvSpPr/>
          <p:nvPr/>
        </p:nvSpPr>
        <p:spPr>
          <a:xfrm>
            <a:off x="7078920" y="2614439"/>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椭圆 8"/>
          <p:cNvSpPr/>
          <p:nvPr/>
        </p:nvSpPr>
        <p:spPr>
          <a:xfrm>
            <a:off x="4833427" y="4743938"/>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椭圆 9"/>
          <p:cNvSpPr/>
          <p:nvPr/>
        </p:nvSpPr>
        <p:spPr>
          <a:xfrm>
            <a:off x="7078920" y="4743938"/>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4968152" y="1934635"/>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008152" y="1934634"/>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914400" y="2035974"/>
            <a:ext cx="3686768" cy="400110"/>
          </a:xfrm>
          <a:prstGeom prst="rect">
            <a:avLst/>
          </a:prstGeom>
          <a:noFill/>
          <a:effectLst>
            <a:outerShdw blurRad="50800" dist="38100" dir="16200000" rotWithShape="0">
              <a:prstClr val="black">
                <a:alpha val="40000"/>
              </a:prstClr>
            </a:outerShdw>
          </a:effectLst>
        </p:spPr>
        <p:txBody>
          <a:bodyPr wrap="square" rtlCol="0">
            <a:spAutoFit/>
          </a:bodyPr>
          <a:lstStyle/>
          <a:p>
            <a:pPr>
              <a:spcBef>
                <a:spcPts val="600"/>
              </a:spcBef>
            </a:pPr>
            <a:r>
              <a:rPr lang="zh-CN" altLang="en-US" sz="2000" b="1" dirty="0" smtClean="0">
                <a:latin typeface="楷体" pitchFamily="49" charset="-122"/>
                <a:ea typeface="楷体" pitchFamily="49" charset="-122"/>
              </a:rPr>
              <a:t>境外贸易类展览会的筹展</a:t>
            </a:r>
            <a:endParaRPr lang="en-US" altLang="zh-CN" sz="2000" b="1" dirty="0" smtClean="0">
              <a:latin typeface="楷体" pitchFamily="49" charset="-122"/>
              <a:ea typeface="楷体" pitchFamily="49" charset="-122"/>
            </a:endParaRPr>
          </a:p>
        </p:txBody>
      </p:sp>
      <p:cxnSp>
        <p:nvCxnSpPr>
          <p:cNvPr id="14" name="直接连接符 13"/>
          <p:cNvCxnSpPr/>
          <p:nvPr/>
        </p:nvCxnSpPr>
        <p:spPr>
          <a:xfrm flipH="1" flipV="1">
            <a:off x="7229743" y="1934635"/>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29743" y="1934634"/>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793667" y="2025341"/>
            <a:ext cx="3615071" cy="369332"/>
          </a:xfrm>
          <a:prstGeom prst="rect">
            <a:avLst/>
          </a:prstGeom>
          <a:noFill/>
          <a:effectLst>
            <a:outerShdw blurRad="50800" dist="38100" dir="16200000" rotWithShape="0">
              <a:prstClr val="black">
                <a:alpha val="40000"/>
              </a:prstClr>
            </a:outerShdw>
          </a:effectLst>
        </p:spPr>
        <p:txBody>
          <a:bodyPr wrap="square" rtlCol="0">
            <a:spAutoFit/>
          </a:bodyPr>
          <a:lstStyle/>
          <a:p>
            <a:pPr>
              <a:spcBef>
                <a:spcPts val="600"/>
              </a:spcBef>
            </a:pPr>
            <a:r>
              <a:rPr lang="zh-CN" altLang="en-US" b="1" dirty="0" smtClean="0">
                <a:latin typeface="楷体" pitchFamily="49" charset="-122"/>
                <a:ea typeface="楷体" pitchFamily="49" charset="-122"/>
              </a:rPr>
              <a:t>境外商务考察交流的策划与承接</a:t>
            </a:r>
            <a:endParaRPr lang="en-US" altLang="zh-CN" b="1" dirty="0" smtClean="0">
              <a:latin typeface="楷体" pitchFamily="49" charset="-122"/>
              <a:ea typeface="楷体" pitchFamily="49" charset="-122"/>
            </a:endParaRPr>
          </a:p>
        </p:txBody>
      </p:sp>
      <p:cxnSp>
        <p:nvCxnSpPr>
          <p:cNvPr id="17" name="直接连接符 16"/>
          <p:cNvCxnSpPr/>
          <p:nvPr/>
        </p:nvCxnSpPr>
        <p:spPr>
          <a:xfrm>
            <a:off x="4968152" y="5162181"/>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008152" y="5755276"/>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229743" y="5162181"/>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229743" y="5755276"/>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46297" y="5223112"/>
            <a:ext cx="3686768" cy="369332"/>
          </a:xfrm>
          <a:prstGeom prst="rect">
            <a:avLst/>
          </a:prstGeom>
          <a:noFill/>
          <a:effectLst>
            <a:outerShdw blurRad="50800" dist="38100" dir="16200000" rotWithShape="0">
              <a:prstClr val="black">
                <a:alpha val="40000"/>
              </a:prstClr>
            </a:outerShdw>
          </a:effectLst>
        </p:spPr>
        <p:txBody>
          <a:bodyPr wrap="square" rtlCol="0">
            <a:spAutoFit/>
          </a:bodyPr>
          <a:lstStyle/>
          <a:p>
            <a:pPr>
              <a:spcBef>
                <a:spcPts val="600"/>
              </a:spcBef>
            </a:pPr>
            <a:r>
              <a:rPr lang="zh-CN" altLang="en-US" b="1" dirty="0" smtClean="0">
                <a:latin typeface="楷体" pitchFamily="49" charset="-122"/>
                <a:ea typeface="楷体" pitchFamily="49" charset="-122"/>
              </a:rPr>
              <a:t>境外展览会展位的策划与搭建</a:t>
            </a:r>
            <a:endParaRPr lang="en-US" altLang="zh-CN" b="1" dirty="0" smtClean="0">
              <a:latin typeface="楷体" pitchFamily="49" charset="-122"/>
              <a:ea typeface="楷体" pitchFamily="49" charset="-122"/>
            </a:endParaRPr>
          </a:p>
        </p:txBody>
      </p:sp>
      <p:sp>
        <p:nvSpPr>
          <p:cNvPr id="22" name="文本框 21"/>
          <p:cNvSpPr txBox="1"/>
          <p:nvPr/>
        </p:nvSpPr>
        <p:spPr>
          <a:xfrm>
            <a:off x="8140955" y="5265643"/>
            <a:ext cx="3686768" cy="400110"/>
          </a:xfrm>
          <a:prstGeom prst="rect">
            <a:avLst/>
          </a:prstGeom>
          <a:noFill/>
          <a:effectLst>
            <a:outerShdw blurRad="50800" dist="38100" dir="16200000" rotWithShape="0">
              <a:prstClr val="black">
                <a:alpha val="40000"/>
              </a:prstClr>
            </a:outerShdw>
          </a:effectLst>
        </p:spPr>
        <p:txBody>
          <a:bodyPr wrap="square" rtlCol="0">
            <a:spAutoFit/>
          </a:bodyPr>
          <a:lstStyle/>
          <a:p>
            <a:pPr>
              <a:spcBef>
                <a:spcPts val="600"/>
              </a:spcBef>
            </a:pPr>
            <a:r>
              <a:rPr lang="zh-CN" altLang="en-US" sz="2000" b="1" dirty="0" smtClean="0">
                <a:latin typeface="楷体" pitchFamily="49" charset="-122"/>
                <a:ea typeface="楷体" pitchFamily="49" charset="-122"/>
              </a:rPr>
              <a:t>企业开拓国际市场的咨询</a:t>
            </a:r>
            <a:endParaRPr lang="en-US" altLang="zh-CN" sz="2000" b="1" dirty="0" smtClean="0">
              <a:latin typeface="楷体" pitchFamily="49" charset="-122"/>
              <a:ea typeface="楷体" pitchFamily="49" charset="-122"/>
            </a:endParaRPr>
          </a:p>
        </p:txBody>
      </p:sp>
    </p:spTree>
    <p:extLst>
      <p:ext uri="{BB962C8B-B14F-4D97-AF65-F5344CB8AC3E}">
        <p14:creationId xmlns="" xmlns:p14="http://schemas.microsoft.com/office/powerpoint/2010/main" val="137358356"/>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90"/>
                                          </p:val>
                                        </p:tav>
                                        <p:tav tm="100000">
                                          <p:val>
                                            <p:fltVal val="0"/>
                                          </p:val>
                                        </p:tav>
                                      </p:tavLst>
                                    </p:anim>
                                    <p:animEffect transition="in" filter="fade">
                                      <p:cBhvr>
                                        <p:cTn id="27" dur="500"/>
                                        <p:tgtEl>
                                          <p:spTgt spid="7"/>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150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500"/>
                            </p:stCondLst>
                            <p:childTnLst>
                              <p:par>
                                <p:cTn id="41" presetID="31"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90"/>
                                          </p:val>
                                        </p:tav>
                                        <p:tav tm="100000">
                                          <p:val>
                                            <p:fltVal val="0"/>
                                          </p:val>
                                        </p:tav>
                                      </p:tavLst>
                                    </p:anim>
                                    <p:animEffect transition="in" filter="fade">
                                      <p:cBhvr>
                                        <p:cTn id="46" dur="500"/>
                                        <p:tgtEl>
                                          <p:spTgt spid="8"/>
                                        </p:tgtEl>
                                      </p:cBhvr>
                                    </p:animEffect>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4500"/>
                            </p:stCondLst>
                            <p:childTnLst>
                              <p:par>
                                <p:cTn id="60" presetID="31"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 calcmode="lin" valueType="num">
                                      <p:cBhvr>
                                        <p:cTn id="64" dur="500" fill="hold"/>
                                        <p:tgtEl>
                                          <p:spTgt spid="9"/>
                                        </p:tgtEl>
                                        <p:attrNameLst>
                                          <p:attrName>style.rotation</p:attrName>
                                        </p:attrNameLst>
                                      </p:cBhvr>
                                      <p:tavLst>
                                        <p:tav tm="0">
                                          <p:val>
                                            <p:fltVal val="90"/>
                                          </p:val>
                                        </p:tav>
                                        <p:tav tm="100000">
                                          <p:val>
                                            <p:fltVal val="0"/>
                                          </p:val>
                                        </p:tav>
                                      </p:tavLst>
                                    </p:anim>
                                    <p:animEffect transition="in" filter="fade">
                                      <p:cBhvr>
                                        <p:cTn id="65" dur="500"/>
                                        <p:tgtEl>
                                          <p:spTgt spid="9"/>
                                        </p:tgtEl>
                                      </p:cBhvr>
                                    </p:animEffect>
                                  </p:childTnLst>
                                </p:cTn>
                              </p:par>
                            </p:childTnLst>
                          </p:cTn>
                        </p:par>
                        <p:par>
                          <p:cTn id="66" fill="hold">
                            <p:stCondLst>
                              <p:cond delay="5000"/>
                            </p:stCondLst>
                            <p:childTnLst>
                              <p:par>
                                <p:cTn id="67" presetID="22" presetClass="entr" presetSubtype="1"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right)">
                                      <p:cBhvr>
                                        <p:cTn id="73" dur="500"/>
                                        <p:tgtEl>
                                          <p:spTgt spid="1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par>
                          <p:cTn id="78" fill="hold">
                            <p:stCondLst>
                              <p:cond delay="6500"/>
                            </p:stCondLst>
                            <p:childTnLst>
                              <p:par>
                                <p:cTn id="79" presetID="31"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 calcmode="lin" valueType="num">
                                      <p:cBhvr>
                                        <p:cTn id="83" dur="500" fill="hold"/>
                                        <p:tgtEl>
                                          <p:spTgt spid="10"/>
                                        </p:tgtEl>
                                        <p:attrNameLst>
                                          <p:attrName>style.rotation</p:attrName>
                                        </p:attrNameLst>
                                      </p:cBhvr>
                                      <p:tavLst>
                                        <p:tav tm="0">
                                          <p:val>
                                            <p:fltVal val="90"/>
                                          </p:val>
                                        </p:tav>
                                        <p:tav tm="100000">
                                          <p:val>
                                            <p:fltVal val="0"/>
                                          </p:val>
                                        </p:tav>
                                      </p:tavLst>
                                    </p:anim>
                                    <p:animEffect transition="in" filter="fade">
                                      <p:cBhvr>
                                        <p:cTn id="84" dur="500"/>
                                        <p:tgtEl>
                                          <p:spTgt spid="10"/>
                                        </p:tgtEl>
                                      </p:cBhvr>
                                    </p:animEffect>
                                  </p:childTnLst>
                                </p:cTn>
                              </p:par>
                            </p:childTnLst>
                          </p:cTn>
                        </p:par>
                        <p:par>
                          <p:cTn id="85" fill="hold">
                            <p:stCondLst>
                              <p:cond delay="7000"/>
                            </p:stCondLst>
                            <p:childTnLst>
                              <p:par>
                                <p:cTn id="86" presetID="22" presetClass="entr" presetSubtype="1"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up)">
                                      <p:cBhvr>
                                        <p:cTn id="88" dur="500"/>
                                        <p:tgtEl>
                                          <p:spTgt spid="19"/>
                                        </p:tgtEl>
                                      </p:cBhvr>
                                    </p:animEffect>
                                  </p:childTnLst>
                                </p:cTn>
                              </p:par>
                            </p:childTnLst>
                          </p:cTn>
                        </p:par>
                        <p:par>
                          <p:cTn id="89" fill="hold">
                            <p:stCondLst>
                              <p:cond delay="7500"/>
                            </p:stCondLst>
                            <p:childTnLst>
                              <p:par>
                                <p:cTn id="90" presetID="22" presetClass="entr" presetSubtype="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3" grpId="0"/>
      <p:bldP spid="16"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团队介绍</a:t>
            </a:r>
          </a:p>
        </p:txBody>
      </p:sp>
      <p:sp>
        <p:nvSpPr>
          <p:cNvPr id="4" name="矩形 3"/>
          <p:cNvSpPr/>
          <p:nvPr/>
        </p:nvSpPr>
        <p:spPr>
          <a:xfrm>
            <a:off x="550752" y="1288691"/>
            <a:ext cx="1385537" cy="1385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楷体" pitchFamily="49" charset="-122"/>
                <a:ea typeface="微软简行楷" pitchFamily="2" charset="-122"/>
              </a:rPr>
              <a:t>专业</a:t>
            </a:r>
            <a:endParaRPr lang="en-US" altLang="zh-CN" sz="4000" dirty="0" smtClean="0">
              <a:latin typeface="楷体" pitchFamily="49" charset="-122"/>
              <a:ea typeface="微软简行楷" pitchFamily="2" charset="-122"/>
            </a:endParaRPr>
          </a:p>
          <a:p>
            <a:pPr algn="ctr"/>
            <a:r>
              <a:rPr lang="en-US" altLang="zh-CN" sz="1400" dirty="0" smtClean="0">
                <a:latin typeface="微软雅黑" panose="020B0503020204020204" pitchFamily="34" charset="-122"/>
                <a:ea typeface="微软雅黑" panose="020B0503020204020204" pitchFamily="34" charset="-122"/>
              </a:rPr>
              <a:t>PROFESSION</a:t>
            </a:r>
            <a:endParaRPr lang="zh-CN" altLang="en-US" sz="1400" dirty="0">
              <a:latin typeface="微软雅黑" panose="020B0503020204020204" pitchFamily="34" charset="-122"/>
              <a:ea typeface="微软雅黑" panose="020B0503020204020204" pitchFamily="34" charset="-122"/>
            </a:endParaRPr>
          </a:p>
        </p:txBody>
      </p:sp>
      <p:sp>
        <p:nvSpPr>
          <p:cNvPr id="5" name="矩形 4"/>
          <p:cNvSpPr/>
          <p:nvPr/>
        </p:nvSpPr>
        <p:spPr>
          <a:xfrm>
            <a:off x="4940710" y="1288691"/>
            <a:ext cx="1385537" cy="13855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微软雅黑" panose="020B0503020204020204" pitchFamily="34" charset="-122"/>
                <a:ea typeface="微软简行楷" pitchFamily="2" charset="-122"/>
              </a:rPr>
              <a:t>激情</a:t>
            </a:r>
            <a:r>
              <a:rPr lang="en-US" altLang="zh-CN" sz="1400" dirty="0" smtClean="0">
                <a:latin typeface="微软雅黑" panose="020B0503020204020204" pitchFamily="34" charset="-122"/>
                <a:ea typeface="微软雅黑" panose="020B0503020204020204" pitchFamily="34" charset="-122"/>
              </a:rPr>
              <a:t>ENTHUSIASM</a:t>
            </a:r>
            <a:endParaRPr lang="zh-CN" altLang="en-US" sz="1400" dirty="0">
              <a:latin typeface="微软雅黑" panose="020B0503020204020204" pitchFamily="34" charset="-122"/>
              <a:ea typeface="微软雅黑" panose="020B0503020204020204" pitchFamily="34" charset="-122"/>
            </a:endParaRPr>
          </a:p>
        </p:txBody>
      </p:sp>
      <p:sp>
        <p:nvSpPr>
          <p:cNvPr id="6" name="矩形 5"/>
          <p:cNvSpPr/>
          <p:nvPr/>
        </p:nvSpPr>
        <p:spPr>
          <a:xfrm>
            <a:off x="2014071" y="1288691"/>
            <a:ext cx="1385537" cy="13855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楷体" pitchFamily="49" charset="-122"/>
                <a:ea typeface="微软简行楷" pitchFamily="2" charset="-122"/>
              </a:rPr>
              <a:t>执行</a:t>
            </a:r>
            <a:r>
              <a:rPr lang="en-US" altLang="zh-CN" sz="1400" dirty="0" smtClean="0">
                <a:latin typeface="微软雅黑" panose="020B0503020204020204" pitchFamily="34" charset="-122"/>
                <a:ea typeface="微软雅黑" panose="020B0503020204020204" pitchFamily="34" charset="-122"/>
              </a:rPr>
              <a:t>ACTION</a:t>
            </a:r>
            <a:endParaRPr lang="zh-CN" altLang="en-US" sz="1400" dirty="0">
              <a:latin typeface="微软雅黑" panose="020B0503020204020204" pitchFamily="34" charset="-122"/>
              <a:ea typeface="微软雅黑" panose="020B0503020204020204" pitchFamily="34" charset="-122"/>
            </a:endParaRPr>
          </a:p>
        </p:txBody>
      </p:sp>
      <p:sp>
        <p:nvSpPr>
          <p:cNvPr id="7" name="矩形 6"/>
          <p:cNvSpPr/>
          <p:nvPr/>
        </p:nvSpPr>
        <p:spPr>
          <a:xfrm>
            <a:off x="3477390" y="1288691"/>
            <a:ext cx="1385537" cy="1385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简行楷" pitchFamily="2" charset="-122"/>
              </a:rPr>
              <a:t>梦想</a:t>
            </a:r>
            <a:endParaRPr lang="en-US" altLang="zh-CN" sz="4000" dirty="0">
              <a:latin typeface="微软雅黑" panose="020B0503020204020204" pitchFamily="34" charset="-122"/>
              <a:ea typeface="微软简行楷" pitchFamily="2" charset="-122"/>
            </a:endParaRPr>
          </a:p>
          <a:p>
            <a:pPr algn="ctr"/>
            <a:r>
              <a:rPr lang="en-US" altLang="zh-CN" sz="1400" dirty="0" smtClean="0">
                <a:latin typeface="微软雅黑" panose="020B0503020204020204" pitchFamily="34" charset="-122"/>
                <a:ea typeface="微软雅黑" panose="020B0503020204020204" pitchFamily="34" charset="-122"/>
              </a:rPr>
              <a:t>DREAM</a:t>
            </a:r>
            <a:endParaRPr lang="zh-CN" altLang="en-US" dirty="0"/>
          </a:p>
        </p:txBody>
      </p:sp>
      <p:sp>
        <p:nvSpPr>
          <p:cNvPr id="8" name="文本框 7"/>
          <p:cNvSpPr txBox="1"/>
          <p:nvPr/>
        </p:nvSpPr>
        <p:spPr>
          <a:xfrm>
            <a:off x="550751" y="2767704"/>
            <a:ext cx="5775495" cy="3160930"/>
          </a:xfrm>
          <a:prstGeom prst="rect">
            <a:avLst/>
          </a:prstGeom>
          <a:noFill/>
        </p:spPr>
        <p:txBody>
          <a:bodyPr wrap="square" rtlCol="0">
            <a:spAutoFit/>
          </a:bodyPr>
          <a:lstStyle/>
          <a:p>
            <a:pPr>
              <a:lnSpc>
                <a:spcPts val="3500"/>
              </a:lnSpc>
              <a:spcAft>
                <a:spcPts val="600"/>
              </a:spcAft>
            </a:pPr>
            <a:r>
              <a:rPr lang="zh-CN" altLang="en-US" dirty="0" smtClean="0">
                <a:latin typeface="楷体" pitchFamily="49" charset="-122"/>
                <a:ea typeface="楷体" pitchFamily="49" charset="-122"/>
              </a:rPr>
              <a:t>我们世协团队成员来自全国各地，其中有思维敏捷的策划者，也有实战经验的营销者，有一流水准的操作者，更有高瞻远瞩的领导者。因为同一个梦想我们相聚，因为同样的理念我们组建了团队。我们每一个团队成员如同人的五官，缺一不可。我们以实力为盾、自信为矛，我们每个人都应该挑战自我，超越自我，我们坚信成功靠朋友，成长靠对手，成就靠团队。</a:t>
            </a:r>
            <a:endParaRPr lang="zh-CN" altLang="en-US" dirty="0">
              <a:latin typeface="楷体" pitchFamily="49" charset="-122"/>
              <a:ea typeface="楷体" pitchFamily="49" charset="-122"/>
            </a:endParaRPr>
          </a:p>
        </p:txBody>
      </p:sp>
      <p:pic>
        <p:nvPicPr>
          <p:cNvPr id="9" name="图片 8" descr="图片1.jpg"/>
          <p:cNvPicPr>
            <a:picLocks noChangeAspect="1"/>
          </p:cNvPicPr>
          <p:nvPr/>
        </p:nvPicPr>
        <p:blipFill>
          <a:blip r:embed="rId3" cstate="print"/>
          <a:stretch>
            <a:fillRect/>
          </a:stretch>
        </p:blipFill>
        <p:spPr>
          <a:xfrm>
            <a:off x="6395847" y="2043303"/>
            <a:ext cx="5248656" cy="3285744"/>
          </a:xfrm>
          <a:prstGeom prst="rect">
            <a:avLst/>
          </a:prstGeom>
        </p:spPr>
      </p:pic>
    </p:spTree>
    <p:extLst>
      <p:ext uri="{BB962C8B-B14F-4D97-AF65-F5344CB8AC3E}">
        <p14:creationId xmlns="" xmlns:p14="http://schemas.microsoft.com/office/powerpoint/2010/main" val="511949318"/>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grpId="1"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grpId="1" nodeType="withEffect">
                                  <p:stCondLst>
                                    <p:cond delay="0"/>
                                  </p:stCondLst>
                                  <p:iterate type="lt">
                                    <p:tmPct val="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style.rotation</p:attrName>
                                        </p:attrNameLst>
                                      </p:cBhvr>
                                      <p:tavLst>
                                        <p:tav tm="0">
                                          <p:val>
                                            <p:fltVal val="720"/>
                                          </p:val>
                                        </p:tav>
                                        <p:tav tm="100000">
                                          <p:val>
                                            <p:fltVal val="0"/>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ppt_w</p:attrName>
                                        </p:attrNameLst>
                                      </p:cBhvr>
                                      <p:tavLst>
                                        <p:tav tm="0">
                                          <p:val>
                                            <p:fltVal val="0"/>
                                          </p:val>
                                        </p:tav>
                                        <p:tav tm="100000">
                                          <p:val>
                                            <p:strVal val="#ppt_w"/>
                                          </p:val>
                                        </p:tav>
                                      </p:tavLst>
                                    </p:anim>
                                  </p:childTnLst>
                                </p:cTn>
                              </p:par>
                              <p:par>
                                <p:cTn id="23" presetID="35" presetClass="entr" presetSubtype="0" fill="hold" grpId="1" nodeType="withEffect">
                                  <p:stCondLst>
                                    <p:cond delay="0"/>
                                  </p:stCondLst>
                                  <p:iterate type="lt">
                                    <p:tmPct val="0"/>
                                  </p:iterate>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8"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2"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Left)">
                                      <p:cBhvr>
                                        <p:cTn id="3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6" grpId="1" animBg="1"/>
      <p:bldP spid="7" grpId="1" animBg="1"/>
      <p:bldP spid="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3797" y="51558"/>
            <a:ext cx="1620958" cy="523220"/>
          </a:xfrm>
        </p:spPr>
        <p:txBody>
          <a:bodyPr/>
          <a:lstStyle/>
          <a:p>
            <a:r>
              <a:rPr lang="zh-CN" altLang="en-US" dirty="0"/>
              <a:t>企</a:t>
            </a:r>
            <a:r>
              <a:rPr lang="zh-CN" altLang="en-US" dirty="0" smtClean="0"/>
              <a:t>业愿景</a:t>
            </a:r>
            <a:endParaRPr lang="zh-CN" altLang="en-US" dirty="0"/>
          </a:p>
        </p:txBody>
      </p:sp>
      <p:cxnSp>
        <p:nvCxnSpPr>
          <p:cNvPr id="4" name="直接连接符 3"/>
          <p:cNvCxnSpPr/>
          <p:nvPr/>
        </p:nvCxnSpPr>
        <p:spPr>
          <a:xfrm>
            <a:off x="422031" y="2915479"/>
            <a:ext cx="11303243" cy="0"/>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62575" y="3601389"/>
            <a:ext cx="4467225" cy="1066959"/>
          </a:xfrm>
          <a:prstGeom prst="rect">
            <a:avLst/>
          </a:prstGeom>
          <a:noFill/>
          <a:effectLst/>
        </p:spPr>
        <p:txBody>
          <a:bodyPr wrap="square" rtlCol="0">
            <a:spAutoFit/>
          </a:bodyPr>
          <a:lstStyle/>
          <a:p>
            <a:pPr>
              <a:lnSpc>
                <a:spcPts val="3800"/>
              </a:lnSpc>
            </a:pPr>
            <a:r>
              <a:rPr lang="zh-CN" altLang="en-US" sz="2800" b="1" dirty="0" smtClean="0">
                <a:solidFill>
                  <a:srgbClr val="FF0000"/>
                </a:solidFill>
                <a:latin typeface="方正黄草简体" pitchFamily="65" charset="-122"/>
                <a:ea typeface="方正黄草简体" pitchFamily="65" charset="-122"/>
                <a:cs typeface="+mn-ea"/>
                <a:sym typeface="+mn-lt"/>
              </a:rPr>
              <a:t>让中国出口企业认识我们</a:t>
            </a:r>
            <a:endParaRPr lang="en-US" altLang="zh-CN" sz="2800" b="1" dirty="0" smtClean="0">
              <a:solidFill>
                <a:srgbClr val="FF0000"/>
              </a:solidFill>
              <a:latin typeface="方正黄草简体" pitchFamily="65" charset="-122"/>
              <a:ea typeface="方正黄草简体" pitchFamily="65" charset="-122"/>
              <a:cs typeface="+mn-ea"/>
              <a:sym typeface="+mn-lt"/>
            </a:endParaRPr>
          </a:p>
          <a:p>
            <a:pPr>
              <a:lnSpc>
                <a:spcPts val="3800"/>
              </a:lnSpc>
            </a:pPr>
            <a:r>
              <a:rPr lang="zh-CN" altLang="en-US" sz="2800" b="1" dirty="0" smtClean="0">
                <a:solidFill>
                  <a:srgbClr val="FF0000"/>
                </a:solidFill>
                <a:latin typeface="方正黄草简体" pitchFamily="65" charset="-122"/>
                <a:ea typeface="方正黄草简体" pitchFamily="65" charset="-122"/>
                <a:cs typeface="+mn-ea"/>
                <a:sym typeface="+mn-lt"/>
              </a:rPr>
              <a:t>让所有合作客户认可我们</a:t>
            </a:r>
            <a:endParaRPr lang="zh-CN" altLang="en-US" sz="2800" b="1" dirty="0">
              <a:solidFill>
                <a:srgbClr val="FF0000"/>
              </a:solidFill>
              <a:latin typeface="方正黄草简体" pitchFamily="65" charset="-122"/>
              <a:ea typeface="方正黄草简体" pitchFamily="65" charset="-122"/>
              <a:cs typeface="+mn-ea"/>
              <a:sym typeface="+mn-lt"/>
            </a:endParaRPr>
          </a:p>
        </p:txBody>
      </p:sp>
      <p:pic>
        <p:nvPicPr>
          <p:cNvPr id="13" name="图片 12" descr="22.jpg"/>
          <p:cNvPicPr>
            <a:picLocks noChangeAspect="1"/>
          </p:cNvPicPr>
          <p:nvPr/>
        </p:nvPicPr>
        <p:blipFill>
          <a:blip r:embed="rId3" cstate="print"/>
          <a:stretch>
            <a:fillRect/>
          </a:stretch>
        </p:blipFill>
        <p:spPr>
          <a:xfrm>
            <a:off x="390525" y="3425825"/>
            <a:ext cx="3905250" cy="2603500"/>
          </a:xfrm>
          <a:prstGeom prst="rect">
            <a:avLst/>
          </a:prstGeom>
        </p:spPr>
      </p:pic>
      <p:pic>
        <p:nvPicPr>
          <p:cNvPr id="14" name="图片 13" descr="33.jpg"/>
          <p:cNvPicPr>
            <a:picLocks noChangeAspect="1"/>
          </p:cNvPicPr>
          <p:nvPr/>
        </p:nvPicPr>
        <p:blipFill>
          <a:blip r:embed="rId4" cstate="print"/>
          <a:stretch>
            <a:fillRect/>
          </a:stretch>
        </p:blipFill>
        <p:spPr>
          <a:xfrm>
            <a:off x="495300" y="1006475"/>
            <a:ext cx="11029950" cy="1816100"/>
          </a:xfrm>
          <a:prstGeom prst="rect">
            <a:avLst/>
          </a:prstGeom>
          <a:ln>
            <a:noFill/>
          </a:ln>
          <a:effectLst>
            <a:softEdge rad="112500"/>
          </a:effectLst>
        </p:spPr>
      </p:pic>
      <p:sp>
        <p:nvSpPr>
          <p:cNvPr id="15" name="文本框 5"/>
          <p:cNvSpPr txBox="1"/>
          <p:nvPr/>
        </p:nvSpPr>
        <p:spPr>
          <a:xfrm>
            <a:off x="4370132" y="4918157"/>
            <a:ext cx="7005790" cy="753220"/>
          </a:xfrm>
          <a:prstGeom prst="rect">
            <a:avLst/>
          </a:prstGeom>
          <a:noFill/>
          <a:effectLst/>
        </p:spPr>
        <p:txBody>
          <a:bodyPr wrap="square" rtlCol="0">
            <a:spAutoFit/>
          </a:bodyPr>
          <a:lstStyle/>
          <a:p>
            <a:pPr>
              <a:lnSpc>
                <a:spcPct val="125000"/>
              </a:lnSpc>
            </a:pPr>
            <a:r>
              <a:rPr lang="zh-CN" altLang="en-US" b="1" dirty="0" smtClean="0">
                <a:solidFill>
                  <a:schemeClr val="accent1"/>
                </a:solidFill>
                <a:latin typeface="楷体" pitchFamily="49" charset="-122"/>
                <a:ea typeface="楷体" pitchFamily="49" charset="-122"/>
                <a:cs typeface="+mn-ea"/>
                <a:sym typeface="+mn-lt"/>
              </a:rPr>
              <a:t>我们世协有着伟大的企业愿景，这一愿景根植于每位世协成员内心，激励鼓舞着大家不断攀登高峰，达到客户朋友最大满意的目标。</a:t>
            </a:r>
            <a:endParaRPr lang="zh-CN" altLang="en-US" b="1" dirty="0">
              <a:solidFill>
                <a:schemeClr val="accent1"/>
              </a:solidFill>
              <a:latin typeface="楷体" pitchFamily="49" charset="-122"/>
              <a:ea typeface="楷体" pitchFamily="49" charset="-122"/>
              <a:cs typeface="+mn-ea"/>
              <a:sym typeface="+mn-lt"/>
            </a:endParaRPr>
          </a:p>
        </p:txBody>
      </p:sp>
    </p:spTree>
    <p:extLst>
      <p:ext uri="{BB962C8B-B14F-4D97-AF65-F5344CB8AC3E}">
        <p14:creationId xmlns="" xmlns:p14="http://schemas.microsoft.com/office/powerpoint/2010/main" val="374933682"/>
      </p:ext>
    </p:extLst>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p:val>
                                            <p:strVal val="#ppt_w*0.70"/>
                                          </p:val>
                                        </p:tav>
                                        <p:tav tm="100000">
                                          <p:val>
                                            <p:strVal val="#ppt_w"/>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animEffect transition="in" filter="fade">
                                      <p:cBhvr>
                                        <p:cTn id="9" dur="5000"/>
                                        <p:tgtEl>
                                          <p:spTgt spid="14"/>
                                        </p:tgtEl>
                                      </p:cBhvr>
                                    </p:animEffect>
                                  </p:childTnLst>
                                </p:cTn>
                              </p:par>
                            </p:childTnLst>
                          </p:cTn>
                        </p:par>
                        <p:par>
                          <p:cTn id="10" fill="hold">
                            <p:stCondLst>
                              <p:cond delay="5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par>
                          <p:cTn id="14" fill="hold">
                            <p:stCondLst>
                              <p:cond delay="6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8000"/>
                            </p:stCondLst>
                            <p:childTnLst>
                              <p:par>
                                <p:cTn id="21" presetID="27" presetClass="entr" presetSubtype="0" fill="hold" grpId="1" nodeType="after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1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180"/>
                                        <p:tgtEl>
                                          <p:spTgt spid="5"/>
                                        </p:tgtEl>
                                        <p:attrNameLst>
                                          <p:attrName>fillcolor</p:attrName>
                                        </p:attrNameLst>
                                      </p:cBhvr>
                                      <p:tavLst>
                                        <p:tav tm="0">
                                          <p:val>
                                            <p:clrVal>
                                              <a:schemeClr val="accent2"/>
                                            </p:clrVal>
                                          </p:val>
                                        </p:tav>
                                        <p:tav tm="50000">
                                          <p:val>
                                            <p:clrVal>
                                              <a:schemeClr val="hlink"/>
                                            </p:clrVal>
                                          </p:val>
                                        </p:tav>
                                      </p:tavLst>
                                    </p:anim>
                                    <p:set>
                                      <p:cBhvr>
                                        <p:cTn id="25" dur="180"/>
                                        <p:tgtEl>
                                          <p:spTgt spid="5"/>
                                        </p:tgtEl>
                                        <p:attrNameLst>
                                          <p:attrName>fill.type</p:attrName>
                                        </p:attrNameLst>
                                      </p:cBhvr>
                                      <p:to>
                                        <p:strVal val="solid"/>
                                      </p:to>
                                    </p:set>
                                  </p:childTnLst>
                                </p:cTn>
                              </p:par>
                            </p:childTnLst>
                          </p:cTn>
                        </p:par>
                        <p:par>
                          <p:cTn id="26" fill="hold">
                            <p:stCondLst>
                              <p:cond delay="10070"/>
                            </p:stCondLst>
                            <p:childTnLst>
                              <p:par>
                                <p:cTn id="27" presetID="10" presetClass="entr" presetSubtype="0" fill="hold" grpId="0" nodeType="afterEffect">
                                  <p:stCondLst>
                                    <p:cond delay="0"/>
                                  </p:stCondLst>
                                  <p:iterate type="lt">
                                    <p:tmPct val="5000"/>
                                  </p:iterate>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4"/>
          </p:nvPr>
        </p:nvSpPr>
        <p:spPr>
          <a:xfrm>
            <a:off x="6412707" y="3070489"/>
            <a:ext cx="2519362" cy="535531"/>
          </a:xfrm>
        </p:spPr>
        <p:txBody>
          <a:bodyPr/>
          <a:lstStyle/>
          <a:p>
            <a:r>
              <a:rPr lang="zh-CN" altLang="en-US" dirty="0" smtClean="0">
                <a:latin typeface="楷体" pitchFamily="49" charset="-122"/>
                <a:ea typeface="楷体" pitchFamily="49" charset="-122"/>
                <a:cs typeface="+mn-ea"/>
                <a:sym typeface="+mn-lt"/>
              </a:rPr>
              <a:t>展会项目</a:t>
            </a:r>
            <a:endParaRPr lang="zh-CN" altLang="en-US" dirty="0">
              <a:latin typeface="楷体" pitchFamily="49" charset="-122"/>
              <a:ea typeface="楷体" pitchFamily="49" charset="-122"/>
              <a:cs typeface="+mn-ea"/>
              <a:sym typeface="+mn-lt"/>
            </a:endParaRPr>
          </a:p>
        </p:txBody>
      </p:sp>
      <p:sp>
        <p:nvSpPr>
          <p:cNvPr id="12" name="文本占位符 11"/>
          <p:cNvSpPr>
            <a:spLocks noGrp="1"/>
          </p:cNvSpPr>
          <p:nvPr>
            <p:ph type="body" sz="quarter" idx="15"/>
          </p:nvPr>
        </p:nvSpPr>
        <p:spPr>
          <a:xfrm>
            <a:off x="6411913" y="4196570"/>
            <a:ext cx="2540000" cy="313932"/>
          </a:xfrm>
        </p:spPr>
        <p:txBody>
          <a:bodyPr/>
          <a:lstStyle/>
          <a:p>
            <a:r>
              <a:rPr lang="en-US" altLang="zh-CN" dirty="0" smtClean="0">
                <a:latin typeface="+mn-ea"/>
                <a:cs typeface="+mn-ea"/>
                <a:sym typeface="+mn-lt"/>
              </a:rPr>
              <a:t>Exhibition  Items</a:t>
            </a:r>
            <a:endParaRPr lang="zh-CN" altLang="en-US" dirty="0">
              <a:latin typeface="+mn-ea"/>
              <a:cs typeface="+mn-ea"/>
              <a:sym typeface="+mn-lt"/>
            </a:endParaRPr>
          </a:p>
        </p:txBody>
      </p:sp>
    </p:spTree>
    <p:extLst>
      <p:ext uri="{BB962C8B-B14F-4D97-AF65-F5344CB8AC3E}">
        <p14:creationId xmlns="" xmlns:p14="http://schemas.microsoft.com/office/powerpoint/2010/main" val="1104071199"/>
      </p:ext>
    </p:extLst>
  </p:cSld>
  <p:clrMapOvr>
    <a:masterClrMapping/>
  </p:clrMapOvr>
  <p:transition spd="slow"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260" y="51558"/>
            <a:ext cx="1980030" cy="523220"/>
          </a:xfrm>
        </p:spPr>
        <p:txBody>
          <a:bodyPr/>
          <a:lstStyle/>
          <a:p>
            <a:r>
              <a:rPr lang="zh-CN" altLang="en-US" dirty="0" smtClean="0"/>
              <a:t>展会计划表</a:t>
            </a:r>
            <a:endParaRPr lang="zh-CN" altLang="en-US" dirty="0"/>
          </a:p>
        </p:txBody>
      </p:sp>
      <p:graphicFrame>
        <p:nvGraphicFramePr>
          <p:cNvPr id="18" name="表格 17"/>
          <p:cNvGraphicFramePr>
            <a:graphicFrameLocks noGrp="1"/>
          </p:cNvGraphicFramePr>
          <p:nvPr/>
        </p:nvGraphicFramePr>
        <p:xfrm>
          <a:off x="466726" y="719141"/>
          <a:ext cx="11096624" cy="5805481"/>
        </p:xfrm>
        <a:graphic>
          <a:graphicData uri="http://schemas.openxmlformats.org/drawingml/2006/table">
            <a:tbl>
              <a:tblPr>
                <a:tableStyleId>{BDBED569-4797-4DF1-A0F4-6AAB3CD982D8}</a:tableStyleId>
              </a:tblPr>
              <a:tblGrid>
                <a:gridCol w="1619249"/>
                <a:gridCol w="3638550"/>
                <a:gridCol w="3105150"/>
                <a:gridCol w="2733675"/>
              </a:tblGrid>
              <a:tr h="451924">
                <a:tc>
                  <a:txBody>
                    <a:bodyPr/>
                    <a:lstStyle/>
                    <a:p>
                      <a:pPr algn="ctr" fontAlgn="ctr"/>
                      <a:r>
                        <a:rPr lang="zh-CN" altLang="en-US" sz="1100" u="none" strike="noStrike" dirty="0">
                          <a:effectLst>
                            <a:outerShdw blurRad="50800" dist="38100" dir="10800000" algn="r" rotWithShape="0">
                              <a:prstClr val="black">
                                <a:alpha val="40000"/>
                              </a:prstClr>
                            </a:outerShdw>
                          </a:effectLst>
                        </a:rPr>
                        <a:t>国  别</a:t>
                      </a:r>
                      <a:endParaRPr lang="zh-CN" altLang="en-US" sz="1100" b="1" i="0" u="none" strike="noStrike" dirty="0">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zh-CN" altLang="en-US" sz="1100" u="none" strike="noStrike" dirty="0">
                          <a:effectLst>
                            <a:outerShdw blurRad="50800" dist="38100" dir="10800000" algn="r" rotWithShape="0">
                              <a:prstClr val="black">
                                <a:alpha val="40000"/>
                              </a:prstClr>
                            </a:outerShdw>
                          </a:effectLst>
                        </a:rPr>
                        <a:t>展会中文名称</a:t>
                      </a:r>
                      <a:endParaRPr lang="zh-CN" altLang="en-US" sz="1100" b="1" i="0" u="none" strike="noStrike" dirty="0">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zh-CN" altLang="en-US" sz="1100" u="none" strike="noStrike" dirty="0">
                          <a:effectLst>
                            <a:outerShdw blurRad="50800" dist="38100" dir="10800000" algn="r" rotWithShape="0">
                              <a:prstClr val="black">
                                <a:alpha val="40000"/>
                              </a:prstClr>
                            </a:outerShdw>
                          </a:effectLst>
                        </a:rPr>
                        <a:t>展会英文名称</a:t>
                      </a:r>
                      <a:endParaRPr lang="zh-CN" altLang="en-US" sz="1100" b="1" i="0" u="none" strike="noStrike" dirty="0">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zh-CN" altLang="en-US" sz="1100" u="none" strike="noStrike" dirty="0">
                          <a:effectLst>
                            <a:outerShdw blurRad="50800" dist="38100" dir="10800000" algn="r" rotWithShape="0">
                              <a:prstClr val="black">
                                <a:alpha val="40000"/>
                              </a:prstClr>
                            </a:outerShdw>
                          </a:effectLst>
                        </a:rPr>
                        <a:t>时间</a:t>
                      </a:r>
                      <a:endParaRPr lang="zh-CN" altLang="en-US" sz="1100" b="1"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rowSpan="2">
                  <a:txBody>
                    <a:bodyPr/>
                    <a:lstStyle/>
                    <a:p>
                      <a:pPr algn="ctr" fontAlgn="ctr"/>
                      <a:r>
                        <a:rPr lang="zh-CN" altLang="en-US" sz="1100" u="none" strike="noStrike" dirty="0">
                          <a:effectLst>
                            <a:outerShdw blurRad="50800" dist="38100" dir="10800000" algn="r" rotWithShape="0">
                              <a:prstClr val="black">
                                <a:alpha val="40000"/>
                              </a:prstClr>
                            </a:outerShdw>
                          </a:effectLst>
                        </a:rPr>
                        <a:t>德  国</a:t>
                      </a:r>
                      <a:endParaRPr lang="zh-CN" altLang="en-US" sz="1100" b="1" i="0" u="none" strike="noStrike" dirty="0">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zh-CN" altLang="en-US" sz="1100" u="none" strike="noStrike" dirty="0">
                          <a:effectLst>
                            <a:outerShdw blurRad="50800" dist="38100" dir="10800000" algn="r" rotWithShape="0">
                              <a:prstClr val="black">
                                <a:alpha val="40000"/>
                              </a:prstClr>
                            </a:outerShdw>
                          </a:effectLst>
                        </a:rPr>
                        <a:t>法兰克福国际礼品及办公用品展览会 （紧俏展）</a:t>
                      </a:r>
                      <a:endParaRPr lang="zh-CN" altLang="en-US" sz="1100" b="1" i="0" u="none" strike="noStrike" dirty="0">
                        <a:solidFill>
                          <a:srgbClr val="FF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dirty="0">
                          <a:effectLst>
                            <a:outerShdw blurRad="50800" dist="38100" dir="10800000" algn="r" rotWithShape="0">
                              <a:prstClr val="black">
                                <a:alpha val="40000"/>
                              </a:prstClr>
                            </a:outerShdw>
                          </a:effectLst>
                        </a:rPr>
                        <a:t>Christmas World</a:t>
                      </a:r>
                      <a:endParaRPr lang="en-US" sz="1100" b="1" i="0" u="none" strike="noStrike" dirty="0">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a:effectLst>
                            <a:outerShdw blurRad="50800" dist="38100" dir="10800000" algn="r" rotWithShape="0">
                              <a:prstClr val="black">
                                <a:alpha val="40000"/>
                              </a:prstClr>
                            </a:outerShdw>
                          </a:effectLst>
                        </a:rPr>
                        <a:t>2020</a:t>
                      </a:r>
                      <a:r>
                        <a:rPr lang="zh-CN" altLang="en-US" sz="1100" u="none" strike="noStrike">
                          <a:effectLst>
                            <a:outerShdw blurRad="50800" dist="38100" dir="10800000" algn="r" rotWithShape="0">
                              <a:prstClr val="black">
                                <a:alpha val="40000"/>
                              </a:prstClr>
                            </a:outerShdw>
                          </a:effectLst>
                        </a:rPr>
                        <a:t>年</a:t>
                      </a:r>
                      <a:r>
                        <a:rPr lang="en-US" altLang="zh-CN" sz="1100" u="none" strike="noStrike">
                          <a:effectLst>
                            <a:outerShdw blurRad="50800" dist="38100" dir="10800000" algn="r" rotWithShape="0">
                              <a:prstClr val="black">
                                <a:alpha val="40000"/>
                              </a:prstClr>
                            </a:outerShdw>
                          </a:effectLst>
                        </a:rPr>
                        <a:t>1</a:t>
                      </a:r>
                      <a:r>
                        <a:rPr lang="zh-CN" altLang="en-US" sz="1100" u="none" strike="noStrike">
                          <a:effectLst>
                            <a:outerShdw blurRad="50800" dist="38100" dir="10800000" algn="r" rotWithShape="0">
                              <a:prstClr val="black">
                                <a:alpha val="40000"/>
                              </a:prstClr>
                            </a:outerShdw>
                          </a:effectLst>
                        </a:rPr>
                        <a:t>月</a:t>
                      </a:r>
                      <a:r>
                        <a:rPr lang="en-US" altLang="zh-CN" sz="1100" u="none" strike="noStrike">
                          <a:effectLst>
                            <a:outerShdw blurRad="50800" dist="38100" dir="10800000" algn="r" rotWithShape="0">
                              <a:prstClr val="black">
                                <a:alpha val="40000"/>
                              </a:prstClr>
                            </a:outerShdw>
                          </a:effectLst>
                        </a:rPr>
                        <a:t>24-28</a:t>
                      </a:r>
                      <a:r>
                        <a:rPr lang="zh-CN" altLang="en-US" sz="1100" u="none" strike="noStrike">
                          <a:effectLst>
                            <a:outerShdw blurRad="50800" dist="38100" dir="10800000" algn="r" rotWithShape="0">
                              <a:prstClr val="black">
                                <a:alpha val="40000"/>
                              </a:prstClr>
                            </a:outerShdw>
                          </a:effectLst>
                        </a:rPr>
                        <a:t>日</a:t>
                      </a:r>
                      <a:r>
                        <a:rPr lang="en-US" altLang="zh-CN" sz="1100" u="none" strike="noStrike">
                          <a:effectLst>
                            <a:outerShdw blurRad="50800" dist="38100" dir="10800000" algn="r" rotWithShape="0">
                              <a:prstClr val="black">
                                <a:alpha val="40000"/>
                              </a:prstClr>
                            </a:outerShdw>
                          </a:effectLst>
                        </a:rPr>
                        <a:t>;</a:t>
                      </a:r>
                      <a:endParaRPr lang="en-US" altLang="zh-CN" sz="1100" b="0" i="0" u="none" strike="noStrike">
                        <a:effectLst>
                          <a:outerShdw blurRad="50800" dist="38100" dir="10800000" algn="r" rotWithShape="0">
                            <a:prstClr val="black">
                              <a:alpha val="40000"/>
                            </a:prstClr>
                          </a:outerShdw>
                        </a:effectLst>
                        <a:latin typeface="微软雅黑"/>
                      </a:endParaRPr>
                    </a:p>
                  </a:txBody>
                  <a:tcPr marL="0" marR="0" marT="0" marB="0" anchor="ctr"/>
                </a:tc>
              </a:tr>
              <a:tr h="486687">
                <a:tc vMerge="1">
                  <a:txBody>
                    <a:bodyPr/>
                    <a:lstStyle/>
                    <a:p>
                      <a:endParaRPr lang="zh-CN" altLang="en-US"/>
                    </a:p>
                  </a:txBody>
                  <a:tcPr/>
                </a:tc>
                <a:tc>
                  <a:txBody>
                    <a:bodyPr/>
                    <a:lstStyle/>
                    <a:p>
                      <a:pPr algn="l" fontAlgn="ctr"/>
                      <a:r>
                        <a:rPr lang="zh-CN" altLang="en-US" sz="1100" u="none" strike="noStrike" dirty="0">
                          <a:effectLst>
                            <a:outerShdw blurRad="50800" dist="38100" dir="10800000" algn="r" rotWithShape="0">
                              <a:prstClr val="black">
                                <a:alpha val="40000"/>
                              </a:prstClr>
                            </a:outerShdw>
                          </a:effectLst>
                        </a:rPr>
                        <a:t>法兰克福国际消费品贸易博览会 （紧俏展）</a:t>
                      </a:r>
                      <a:endParaRPr lang="zh-CN" altLang="en-US" sz="1100" b="1" i="0" u="none" strike="noStrike" dirty="0">
                        <a:solidFill>
                          <a:srgbClr val="FF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dirty="0">
                          <a:effectLst>
                            <a:outerShdw blurRad="50800" dist="38100" dir="10800000" algn="r" rotWithShape="0">
                              <a:prstClr val="black">
                                <a:alpha val="40000"/>
                              </a:prstClr>
                            </a:outerShdw>
                          </a:effectLst>
                        </a:rPr>
                        <a:t>Ambiente</a:t>
                      </a:r>
                      <a:endParaRPr lang="en-US" sz="1100" b="1" i="0" u="none" strike="noStrike" dirty="0">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2020</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2</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7-11</a:t>
                      </a:r>
                      <a:r>
                        <a:rPr lang="zh-CN" altLang="en-US" sz="1100" u="none" strike="noStrike" dirty="0">
                          <a:effectLst>
                            <a:outerShdw blurRad="50800" dist="38100" dir="10800000" algn="r" rotWithShape="0">
                              <a:prstClr val="black">
                                <a:alpha val="40000"/>
                              </a:prstClr>
                            </a:outerShdw>
                          </a:effectLst>
                        </a:rPr>
                        <a:t>日</a:t>
                      </a:r>
                      <a:r>
                        <a:rPr lang="en-US" altLang="zh-CN" sz="1100" u="none" strike="noStrike" dirty="0">
                          <a:effectLst>
                            <a:outerShdw blurRad="50800" dist="38100" dir="10800000" algn="r" rotWithShape="0">
                              <a:prstClr val="black">
                                <a:alpha val="40000"/>
                              </a:prstClr>
                            </a:outerShdw>
                          </a:effectLst>
                        </a:rPr>
                        <a:t>;</a:t>
                      </a:r>
                      <a:endParaRPr lang="en-US" altLang="zh-CN"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rowSpan="4">
                  <a:txBody>
                    <a:bodyPr/>
                    <a:lstStyle/>
                    <a:p>
                      <a:pPr algn="ctr" fontAlgn="ctr"/>
                      <a:r>
                        <a:rPr lang="zh-CN" altLang="en-US" sz="1100" u="none" strike="noStrike">
                          <a:effectLst>
                            <a:outerShdw blurRad="50800" dist="38100" dir="10800000" algn="r" rotWithShape="0">
                              <a:prstClr val="black">
                                <a:alpha val="40000"/>
                              </a:prstClr>
                            </a:outerShdw>
                          </a:effectLst>
                        </a:rPr>
                        <a:t>美  国</a:t>
                      </a:r>
                      <a:endParaRPr lang="zh-CN" altLang="en-US" sz="1100" b="1" i="0" u="none" strike="noStrike">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zh-CN" altLang="en-US" sz="1100" u="none" strike="noStrike" dirty="0">
                          <a:effectLst>
                            <a:outerShdw blurRad="50800" dist="38100" dir="10800000" algn="r" rotWithShape="0">
                              <a:prstClr val="black">
                                <a:alpha val="40000"/>
                              </a:prstClr>
                            </a:outerShdw>
                          </a:effectLst>
                        </a:rPr>
                        <a:t>芝加哥国际家庭用品博览会 （紧俏展）</a:t>
                      </a:r>
                      <a:endParaRPr lang="zh-CN" altLang="en-US" sz="1100" b="1" i="0" u="none" strike="noStrike" dirty="0">
                        <a:solidFill>
                          <a:srgbClr val="FF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dirty="0">
                          <a:effectLst>
                            <a:outerShdw blurRad="50800" dist="38100" dir="10800000" algn="r" rotWithShape="0">
                              <a:prstClr val="black">
                                <a:alpha val="40000"/>
                              </a:prstClr>
                            </a:outerShdw>
                          </a:effectLst>
                        </a:rPr>
                        <a:t>International Inspired Home Show</a:t>
                      </a:r>
                      <a:endParaRPr lang="en-US" sz="1100" b="1" i="0" u="none" strike="noStrike" dirty="0">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2020</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3</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14-17</a:t>
                      </a:r>
                      <a:r>
                        <a:rPr lang="zh-CN" altLang="en-US" sz="1100" u="none" strike="noStrike" dirty="0">
                          <a:effectLst>
                            <a:outerShdw blurRad="50800" dist="38100" dir="10800000" algn="r" rotWithShape="0">
                              <a:prstClr val="black">
                                <a:alpha val="40000"/>
                              </a:prstClr>
                            </a:outerShdw>
                          </a:effectLst>
                        </a:rPr>
                        <a:t>日</a:t>
                      </a:r>
                      <a:r>
                        <a:rPr lang="en-US" altLang="zh-CN" sz="1100" u="none" strike="noStrike" dirty="0">
                          <a:effectLst>
                            <a:outerShdw blurRad="50800" dist="38100" dir="10800000" algn="r" rotWithShape="0">
                              <a:prstClr val="black">
                                <a:alpha val="40000"/>
                              </a:prstClr>
                            </a:outerShdw>
                          </a:effectLst>
                        </a:rPr>
                        <a:t>;</a:t>
                      </a:r>
                      <a:endParaRPr lang="en-US" altLang="zh-CN"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vMerge="1">
                  <a:txBody>
                    <a:bodyPr/>
                    <a:lstStyle/>
                    <a:p>
                      <a:endParaRPr lang="zh-CN" altLang="en-US"/>
                    </a:p>
                  </a:txBody>
                  <a:tcPr/>
                </a:tc>
                <a:tc>
                  <a:txBody>
                    <a:bodyPr/>
                    <a:lstStyle/>
                    <a:p>
                      <a:pPr algn="l" fontAlgn="ctr"/>
                      <a:r>
                        <a:rPr lang="zh-CN" altLang="en-US" sz="1100" u="none" strike="noStrike" dirty="0">
                          <a:effectLst>
                            <a:outerShdw blurRad="50800" dist="38100" dir="10800000" algn="r" rotWithShape="0">
                              <a:prstClr val="black">
                                <a:alpha val="40000"/>
                              </a:prstClr>
                            </a:outerShdw>
                          </a:effectLst>
                        </a:rPr>
                        <a:t>拉斯维加斯国际礼品消费品博览会  （热招展）</a:t>
                      </a:r>
                      <a:endParaRPr lang="zh-CN" altLang="en-US" sz="1100" b="1" i="0" u="none" strike="noStrike" dirty="0">
                        <a:solidFill>
                          <a:srgbClr val="FF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dirty="0">
                          <a:effectLst>
                            <a:outerShdw blurRad="50800" dist="38100" dir="10800000" algn="r" rotWithShape="0">
                              <a:prstClr val="black">
                                <a:alpha val="40000"/>
                              </a:prstClr>
                            </a:outerShdw>
                          </a:effectLst>
                        </a:rPr>
                        <a:t>SoureceDirect at ASD</a:t>
                      </a:r>
                      <a:endParaRPr lang="en-US" sz="1100" b="1" i="0" u="none" strike="noStrike" dirty="0">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2019</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7</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28~31</a:t>
                      </a:r>
                      <a:r>
                        <a:rPr lang="zh-CN" altLang="en-US" sz="1100" u="none" strike="noStrike" dirty="0">
                          <a:effectLst>
                            <a:outerShdw blurRad="50800" dist="38100" dir="10800000" algn="r" rotWithShape="0">
                              <a:prstClr val="black">
                                <a:alpha val="40000"/>
                              </a:prstClr>
                            </a:outerShdw>
                          </a:effectLst>
                        </a:rPr>
                        <a:t>日</a:t>
                      </a:r>
                      <a:r>
                        <a:rPr lang="en-US" altLang="zh-CN" sz="1100" u="none" strike="noStrike" dirty="0">
                          <a:effectLst>
                            <a:outerShdw blurRad="50800" dist="38100" dir="10800000" algn="r" rotWithShape="0">
                              <a:prstClr val="black">
                                <a:alpha val="40000"/>
                              </a:prstClr>
                            </a:outerShdw>
                          </a:effectLst>
                        </a:rPr>
                        <a:t>; </a:t>
                      </a:r>
                      <a:r>
                        <a:rPr lang="en-US" altLang="zh-CN" sz="1100" u="none" strike="noStrike" baseline="0" dirty="0" smtClean="0">
                          <a:effectLst>
                            <a:outerShdw blurRad="50800" dist="38100" dir="10800000" algn="r" rotWithShape="0">
                              <a:prstClr val="black">
                                <a:alpha val="40000"/>
                              </a:prstClr>
                            </a:outerShdw>
                          </a:effectLst>
                        </a:rPr>
                        <a:t>  </a:t>
                      </a:r>
                      <a:r>
                        <a:rPr lang="en-US" altLang="zh-CN" sz="1100" u="none" strike="noStrike" dirty="0" smtClean="0">
                          <a:effectLst>
                            <a:outerShdw blurRad="50800" dist="38100" dir="10800000" algn="r" rotWithShape="0">
                              <a:prstClr val="black">
                                <a:alpha val="40000"/>
                              </a:prstClr>
                            </a:outerShdw>
                          </a:effectLst>
                        </a:rPr>
                        <a:t>2020</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3</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a:t>
                      </a:r>
                      <a:endParaRPr lang="en-US" altLang="zh-CN"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vMerge="1">
                  <a:txBody>
                    <a:bodyPr/>
                    <a:lstStyle/>
                    <a:p>
                      <a:endParaRPr lang="zh-CN" altLang="en-US"/>
                    </a:p>
                  </a:txBody>
                  <a:tcPr/>
                </a:tc>
                <a:tc>
                  <a:txBody>
                    <a:bodyPr/>
                    <a:lstStyle/>
                    <a:p>
                      <a:pPr algn="l" fontAlgn="ctr"/>
                      <a:r>
                        <a:rPr lang="zh-CN" altLang="en-US" sz="1100" u="none" strike="noStrike" dirty="0">
                          <a:effectLst>
                            <a:outerShdw blurRad="50800" dist="38100" dir="10800000" algn="r" rotWithShape="0">
                              <a:prstClr val="black">
                                <a:alpha val="40000"/>
                              </a:prstClr>
                            </a:outerShdw>
                          </a:effectLst>
                        </a:rPr>
                        <a:t>纽约国际礼品博览</a:t>
                      </a:r>
                      <a:r>
                        <a:rPr lang="zh-CN" altLang="en-US" sz="1100" u="none" strike="noStrike" dirty="0" smtClean="0">
                          <a:effectLst>
                            <a:outerShdw blurRad="50800" dist="38100" dir="10800000" algn="r" rotWithShape="0">
                              <a:prstClr val="black">
                                <a:alpha val="40000"/>
                              </a:prstClr>
                            </a:outerShdw>
                          </a:effectLst>
                        </a:rPr>
                        <a:t>会</a:t>
                      </a:r>
                      <a:endParaRPr lang="zh-CN" altLang="en-US" sz="1100" b="1" i="0" u="none" strike="noStrike" dirty="0">
                        <a:solidFill>
                          <a:srgbClr val="0000FF"/>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dirty="0">
                          <a:effectLst>
                            <a:outerShdw blurRad="50800" dist="38100" dir="10800000" algn="r" rotWithShape="0">
                              <a:prstClr val="black">
                                <a:alpha val="40000"/>
                              </a:prstClr>
                            </a:outerShdw>
                          </a:effectLst>
                        </a:rPr>
                        <a:t>NYNOW</a:t>
                      </a:r>
                      <a:endParaRPr lang="en-US" sz="1100" b="1" i="0" u="none" strike="noStrike" dirty="0">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2019</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8</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11-14</a:t>
                      </a:r>
                      <a:r>
                        <a:rPr lang="zh-CN" altLang="en-US" sz="1100" u="none" strike="noStrike" dirty="0">
                          <a:effectLst>
                            <a:outerShdw blurRad="50800" dist="38100" dir="10800000" algn="r" rotWithShape="0">
                              <a:prstClr val="black">
                                <a:alpha val="40000"/>
                              </a:prstClr>
                            </a:outerShdw>
                          </a:effectLst>
                        </a:rPr>
                        <a:t>日</a:t>
                      </a:r>
                      <a:r>
                        <a:rPr lang="en-US" altLang="zh-CN" sz="1100" u="none" strike="noStrike" dirty="0">
                          <a:effectLst>
                            <a:outerShdw blurRad="50800" dist="38100" dir="10800000" algn="r" rotWithShape="0">
                              <a:prstClr val="black">
                                <a:alpha val="40000"/>
                              </a:prstClr>
                            </a:outerShdw>
                          </a:effectLst>
                        </a:rPr>
                        <a:t>;    </a:t>
                      </a:r>
                      <a:r>
                        <a:rPr lang="en-US" altLang="zh-CN" sz="1100" u="none" strike="noStrike" dirty="0" smtClean="0">
                          <a:effectLst>
                            <a:outerShdw blurRad="50800" dist="38100" dir="10800000" algn="r" rotWithShape="0">
                              <a:prstClr val="black">
                                <a:alpha val="40000"/>
                              </a:prstClr>
                            </a:outerShdw>
                          </a:effectLst>
                        </a:rPr>
                        <a:t> </a:t>
                      </a:r>
                      <a:r>
                        <a:rPr lang="en-US" altLang="zh-CN" sz="1100" u="none" strike="noStrike" dirty="0">
                          <a:effectLst>
                            <a:outerShdw blurRad="50800" dist="38100" dir="10800000" algn="r" rotWithShape="0">
                              <a:prstClr val="black">
                                <a:alpha val="40000"/>
                              </a:prstClr>
                            </a:outerShdw>
                          </a:effectLst>
                        </a:rPr>
                        <a:t>2019</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2</a:t>
                      </a:r>
                      <a:r>
                        <a:rPr lang="zh-CN" altLang="en-US" sz="1100" u="none" strike="noStrike" dirty="0">
                          <a:effectLst>
                            <a:outerShdw blurRad="50800" dist="38100" dir="10800000" algn="r" rotWithShape="0">
                              <a:prstClr val="black">
                                <a:alpha val="40000"/>
                              </a:prstClr>
                            </a:outerShdw>
                          </a:effectLst>
                        </a:rPr>
                        <a:t>月；</a:t>
                      </a:r>
                      <a:endParaRPr lang="zh-CN" altLang="en-US"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vMerge="1">
                  <a:txBody>
                    <a:bodyPr/>
                    <a:lstStyle/>
                    <a:p>
                      <a:endParaRPr lang="zh-CN" altLang="en-US"/>
                    </a:p>
                  </a:txBody>
                  <a:tcPr/>
                </a:tc>
                <a:tc>
                  <a:txBody>
                    <a:bodyPr/>
                    <a:lstStyle/>
                    <a:p>
                      <a:pPr algn="l" fontAlgn="ctr"/>
                      <a:r>
                        <a:rPr lang="zh-CN" altLang="en-US" sz="1100" u="none" strike="noStrike" dirty="0">
                          <a:effectLst>
                            <a:outerShdw blurRad="50800" dist="38100" dir="10800000" algn="r" rotWithShape="0">
                              <a:prstClr val="black">
                                <a:alpha val="40000"/>
                              </a:prstClr>
                            </a:outerShdw>
                          </a:effectLst>
                        </a:rPr>
                        <a:t>芝加哥国际酒店用品及餐馆用品</a:t>
                      </a:r>
                      <a:r>
                        <a:rPr lang="zh-CN" altLang="en-US" sz="1100" u="none" strike="noStrike" dirty="0" smtClean="0">
                          <a:effectLst>
                            <a:outerShdw blurRad="50800" dist="38100" dir="10800000" algn="r" rotWithShape="0">
                              <a:prstClr val="black">
                                <a:alpha val="40000"/>
                              </a:prstClr>
                            </a:outerShdw>
                          </a:effectLst>
                        </a:rPr>
                        <a:t>展（热招展）</a:t>
                      </a:r>
                      <a:endParaRPr lang="zh-CN" altLang="en-US" sz="1100" b="0" i="0" u="none" strike="noStrike" dirty="0">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a:effectLst>
                            <a:outerShdw blurRad="50800" dist="38100" dir="10800000" algn="r" rotWithShape="0">
                              <a:prstClr val="black">
                                <a:alpha val="40000"/>
                              </a:prstClr>
                            </a:outerShdw>
                          </a:effectLst>
                        </a:rPr>
                        <a:t>NRA</a:t>
                      </a:r>
                      <a:endParaRPr lang="en-US" sz="1100" b="1" i="0" u="none" strike="noStrike">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smtClean="0">
                          <a:effectLst>
                            <a:outerShdw blurRad="50800" dist="38100" dir="10800000" algn="r" rotWithShape="0">
                              <a:prstClr val="black">
                                <a:alpha val="40000"/>
                              </a:prstClr>
                            </a:outerShdw>
                          </a:effectLst>
                        </a:rPr>
                        <a:t>2020</a:t>
                      </a:r>
                      <a:r>
                        <a:rPr lang="zh-CN" altLang="en-US" sz="1100" u="none" strike="noStrike" dirty="0" smtClean="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5</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smtClean="0">
                          <a:effectLst>
                            <a:outerShdw blurRad="50800" dist="38100" dir="10800000" algn="r" rotWithShape="0">
                              <a:prstClr val="black">
                                <a:alpha val="40000"/>
                              </a:prstClr>
                            </a:outerShdw>
                          </a:effectLst>
                        </a:rPr>
                        <a:t>16~19</a:t>
                      </a:r>
                      <a:r>
                        <a:rPr lang="zh-CN" altLang="en-US" sz="1100" u="none" strike="noStrike" dirty="0" smtClean="0">
                          <a:effectLst>
                            <a:outerShdw blurRad="50800" dist="38100" dir="10800000" algn="r" rotWithShape="0">
                              <a:prstClr val="black">
                                <a:alpha val="40000"/>
                              </a:prstClr>
                            </a:outerShdw>
                          </a:effectLst>
                        </a:rPr>
                        <a:t>日</a:t>
                      </a:r>
                      <a:r>
                        <a:rPr lang="zh-CN" altLang="en-US" sz="1100" u="none" strike="noStrike" dirty="0">
                          <a:effectLst>
                            <a:outerShdw blurRad="50800" dist="38100" dir="10800000" algn="r" rotWithShape="0">
                              <a:prstClr val="black">
                                <a:alpha val="40000"/>
                              </a:prstClr>
                            </a:outerShdw>
                          </a:effectLst>
                        </a:rPr>
                        <a:t>；</a:t>
                      </a:r>
                      <a:endParaRPr lang="zh-CN" altLang="en-US"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rowSpan="2">
                  <a:txBody>
                    <a:bodyPr/>
                    <a:lstStyle/>
                    <a:p>
                      <a:pPr algn="ctr" fontAlgn="ctr"/>
                      <a:r>
                        <a:rPr lang="zh-CN" altLang="en-US" sz="1100" u="none" strike="noStrike">
                          <a:effectLst>
                            <a:outerShdw blurRad="50800" dist="38100" dir="10800000" algn="r" rotWithShape="0">
                              <a:prstClr val="black">
                                <a:alpha val="40000"/>
                              </a:prstClr>
                            </a:outerShdw>
                          </a:effectLst>
                        </a:rPr>
                        <a:t>日  本</a:t>
                      </a:r>
                      <a:endParaRPr lang="zh-CN" altLang="en-US" sz="1100" b="1" i="0" u="none" strike="noStrike">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zh-CN" altLang="en-US" sz="1100" u="none" strike="noStrike" dirty="0">
                          <a:effectLst>
                            <a:outerShdw blurRad="50800" dist="38100" dir="10800000" algn="r" rotWithShape="0">
                              <a:prstClr val="black">
                                <a:alpha val="40000"/>
                              </a:prstClr>
                            </a:outerShdw>
                          </a:effectLst>
                        </a:rPr>
                        <a:t>东京日用消费品展  </a:t>
                      </a:r>
                      <a:endParaRPr lang="zh-CN" altLang="en-US" sz="1100" b="0" i="0" u="none" strike="noStrike" dirty="0">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a:effectLst>
                            <a:outerShdw blurRad="50800" dist="38100" dir="10800000" algn="r" rotWithShape="0">
                              <a:prstClr val="black">
                                <a:alpha val="40000"/>
                              </a:prstClr>
                            </a:outerShdw>
                          </a:effectLst>
                        </a:rPr>
                        <a:t>Giftex</a:t>
                      </a:r>
                      <a:endParaRPr lang="en-US" sz="1100" b="1" i="0" u="none" strike="noStrike">
                        <a:solidFill>
                          <a:srgbClr val="00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2019</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6</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26~28</a:t>
                      </a:r>
                      <a:r>
                        <a:rPr lang="zh-CN" altLang="en-US" sz="1100" u="none" strike="noStrike" dirty="0">
                          <a:effectLst>
                            <a:outerShdw blurRad="50800" dist="38100" dir="10800000" algn="r" rotWithShape="0">
                              <a:prstClr val="black">
                                <a:alpha val="40000"/>
                              </a:prstClr>
                            </a:outerShdw>
                          </a:effectLst>
                        </a:rPr>
                        <a:t>日</a:t>
                      </a:r>
                      <a:r>
                        <a:rPr lang="en-US" altLang="zh-CN" sz="1100" u="none" strike="noStrike" dirty="0">
                          <a:effectLst>
                            <a:outerShdw blurRad="50800" dist="38100" dir="10800000" algn="r" rotWithShape="0">
                              <a:prstClr val="black">
                                <a:alpha val="40000"/>
                              </a:prstClr>
                            </a:outerShdw>
                          </a:effectLst>
                        </a:rPr>
                        <a:t>;</a:t>
                      </a:r>
                      <a:endParaRPr lang="en-US" altLang="zh-CN"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vMerge="1">
                  <a:txBody>
                    <a:bodyPr/>
                    <a:lstStyle/>
                    <a:p>
                      <a:endParaRPr lang="zh-CN" altLang="en-US"/>
                    </a:p>
                  </a:txBody>
                  <a:tcPr/>
                </a:tc>
                <a:tc>
                  <a:txBody>
                    <a:bodyPr/>
                    <a:lstStyle/>
                    <a:p>
                      <a:pPr algn="l" fontAlgn="ctr"/>
                      <a:r>
                        <a:rPr lang="zh-CN" altLang="en-US" sz="1100" u="none" strike="noStrike" dirty="0">
                          <a:effectLst>
                            <a:outerShdw blurRad="50800" dist="38100" dir="10800000" algn="r" rotWithShape="0">
                              <a:prstClr val="black">
                                <a:alpha val="40000"/>
                              </a:prstClr>
                            </a:outerShdw>
                          </a:effectLst>
                        </a:rPr>
                        <a:t>东京春、秋季国际礼品展</a:t>
                      </a:r>
                      <a:endParaRPr lang="zh-CN" altLang="en-US"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a:effectLst>
                            <a:outerShdw blurRad="50800" dist="38100" dir="10800000" algn="r" rotWithShape="0">
                              <a:prstClr val="black">
                                <a:alpha val="40000"/>
                              </a:prstClr>
                            </a:outerShdw>
                          </a:effectLst>
                        </a:rPr>
                        <a:t>Tokyo International Gifts Show</a:t>
                      </a:r>
                      <a:endParaRPr lang="en-US" sz="1100" b="1" i="0" u="none" strike="noStrike">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2019</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9</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3-6</a:t>
                      </a:r>
                      <a:r>
                        <a:rPr lang="zh-CN" altLang="en-US" sz="1100" u="none" strike="noStrike" dirty="0">
                          <a:effectLst>
                            <a:outerShdw blurRad="50800" dist="38100" dir="10800000" algn="r" rotWithShape="0">
                              <a:prstClr val="black">
                                <a:alpha val="40000"/>
                              </a:prstClr>
                            </a:outerShdw>
                          </a:effectLst>
                        </a:rPr>
                        <a:t>日；       </a:t>
                      </a:r>
                      <a:r>
                        <a:rPr lang="en-US" altLang="zh-CN" sz="1100" u="none" strike="noStrike" dirty="0" smtClean="0">
                          <a:effectLst>
                            <a:outerShdw blurRad="50800" dist="38100" dir="10800000" algn="r" rotWithShape="0">
                              <a:prstClr val="black">
                                <a:alpha val="40000"/>
                              </a:prstClr>
                            </a:outerShdw>
                          </a:effectLst>
                        </a:rPr>
                        <a:t>2020</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2</a:t>
                      </a:r>
                      <a:r>
                        <a:rPr lang="zh-CN" altLang="en-US" sz="1100" u="none" strike="noStrike" dirty="0">
                          <a:effectLst>
                            <a:outerShdw blurRad="50800" dist="38100" dir="10800000" algn="r" rotWithShape="0">
                              <a:prstClr val="black">
                                <a:alpha val="40000"/>
                              </a:prstClr>
                            </a:outerShdw>
                          </a:effectLst>
                        </a:rPr>
                        <a:t>月；</a:t>
                      </a:r>
                      <a:endParaRPr lang="zh-CN" altLang="en-US"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a:txBody>
                    <a:bodyPr/>
                    <a:lstStyle/>
                    <a:p>
                      <a:pPr algn="ctr" fontAlgn="ctr"/>
                      <a:r>
                        <a:rPr lang="zh-CN" altLang="en-US" sz="1100" u="none" strike="noStrike">
                          <a:effectLst>
                            <a:outerShdw blurRad="50800" dist="38100" dir="10800000" algn="r" rotWithShape="0">
                              <a:prstClr val="black">
                                <a:alpha val="40000"/>
                              </a:prstClr>
                            </a:outerShdw>
                          </a:effectLst>
                        </a:rPr>
                        <a:t>土耳其</a:t>
                      </a:r>
                      <a:endParaRPr lang="zh-CN" altLang="en-US" sz="1100" b="1" i="0" u="none" strike="noStrike">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zh-CN" altLang="en-US" sz="1100" u="none" strike="noStrike" dirty="0" smtClean="0">
                          <a:effectLst>
                            <a:outerShdw blurRad="50800" dist="38100" dir="10800000" algn="r" rotWithShape="0">
                              <a:prstClr val="black">
                                <a:alpha val="40000"/>
                              </a:prstClr>
                            </a:outerShdw>
                          </a:effectLst>
                        </a:rPr>
                        <a:t>土耳其国</a:t>
                      </a:r>
                      <a:r>
                        <a:rPr lang="zh-CN" altLang="en-US" sz="1100" u="none" strike="noStrike" dirty="0">
                          <a:effectLst>
                            <a:outerShdw blurRad="50800" dist="38100" dir="10800000" algn="r" rotWithShape="0">
                              <a:prstClr val="black">
                                <a:alpha val="40000"/>
                              </a:prstClr>
                            </a:outerShdw>
                          </a:effectLst>
                        </a:rPr>
                        <a:t>际家庭用品、礼品及家用电器展览会</a:t>
                      </a:r>
                      <a:endParaRPr lang="zh-CN" altLang="en-US"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a:effectLst>
                            <a:outerShdw blurRad="50800" dist="38100" dir="10800000" algn="r" rotWithShape="0">
                              <a:prstClr val="black">
                                <a:alpha val="40000"/>
                              </a:prstClr>
                            </a:outerShdw>
                          </a:effectLst>
                        </a:rPr>
                        <a:t>Zuchex</a:t>
                      </a:r>
                      <a:endParaRPr lang="en-US" sz="1100" b="1" i="0" u="none" strike="noStrike">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2019</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9</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12-15</a:t>
                      </a:r>
                      <a:r>
                        <a:rPr lang="zh-CN" altLang="en-US" sz="1100" u="none" strike="noStrike" dirty="0">
                          <a:effectLst>
                            <a:outerShdw blurRad="50800" dist="38100" dir="10800000" algn="r" rotWithShape="0">
                              <a:prstClr val="black">
                                <a:alpha val="40000"/>
                              </a:prstClr>
                            </a:outerShdw>
                          </a:effectLst>
                        </a:rPr>
                        <a:t>日</a:t>
                      </a:r>
                      <a:r>
                        <a:rPr lang="en-US" altLang="zh-CN" sz="1100" u="none" strike="noStrike" dirty="0">
                          <a:effectLst>
                            <a:outerShdw blurRad="50800" dist="38100" dir="10800000" algn="r" rotWithShape="0">
                              <a:prstClr val="black">
                                <a:alpha val="40000"/>
                              </a:prstClr>
                            </a:outerShdw>
                          </a:effectLst>
                        </a:rPr>
                        <a:t>;</a:t>
                      </a:r>
                      <a:endParaRPr lang="en-US" altLang="zh-CN"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a:txBody>
                    <a:bodyPr/>
                    <a:lstStyle/>
                    <a:p>
                      <a:pPr algn="ctr" fontAlgn="ctr"/>
                      <a:r>
                        <a:rPr lang="zh-CN" altLang="en-US" sz="1100" u="none" strike="noStrike">
                          <a:effectLst>
                            <a:outerShdw blurRad="50800" dist="38100" dir="10800000" algn="r" rotWithShape="0">
                              <a:prstClr val="black">
                                <a:alpha val="40000"/>
                              </a:prstClr>
                            </a:outerShdw>
                          </a:effectLst>
                        </a:rPr>
                        <a:t>俄罗斯</a:t>
                      </a:r>
                      <a:endParaRPr lang="zh-CN" altLang="en-US" sz="1100" b="1" i="0" u="none" strike="noStrike">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zh-CN" altLang="en-US" sz="1100" u="none" strike="noStrike" dirty="0">
                          <a:effectLst>
                            <a:outerShdw blurRad="50800" dist="38100" dir="10800000" algn="r" rotWithShape="0">
                              <a:prstClr val="black">
                                <a:alpha val="40000"/>
                              </a:prstClr>
                            </a:outerShdw>
                          </a:effectLst>
                        </a:rPr>
                        <a:t>莫斯科国际消费品博览</a:t>
                      </a:r>
                      <a:r>
                        <a:rPr lang="zh-CN" altLang="en-US" sz="1100" u="none" strike="noStrike" dirty="0" smtClean="0">
                          <a:effectLst>
                            <a:outerShdw blurRad="50800" dist="38100" dir="10800000" algn="r" rotWithShape="0">
                              <a:prstClr val="black">
                                <a:alpha val="40000"/>
                              </a:prstClr>
                            </a:outerShdw>
                          </a:effectLst>
                        </a:rPr>
                        <a:t>会（热招展）</a:t>
                      </a:r>
                      <a:endParaRPr lang="zh-CN" altLang="en-US"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a:effectLst>
                            <a:outerShdw blurRad="50800" dist="38100" dir="10800000" algn="r" rotWithShape="0">
                              <a:prstClr val="black">
                                <a:alpha val="40000"/>
                              </a:prstClr>
                            </a:outerShdw>
                          </a:effectLst>
                        </a:rPr>
                        <a:t>Househould Expo</a:t>
                      </a:r>
                      <a:endParaRPr lang="en-US" sz="1100" b="1" i="0" u="none" strike="noStrike">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2019</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9</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10-12</a:t>
                      </a:r>
                      <a:r>
                        <a:rPr lang="zh-CN" altLang="en-US" sz="1100" u="none" strike="noStrike" dirty="0">
                          <a:effectLst>
                            <a:outerShdw blurRad="50800" dist="38100" dir="10800000" algn="r" rotWithShape="0">
                              <a:prstClr val="black">
                                <a:alpha val="40000"/>
                              </a:prstClr>
                            </a:outerShdw>
                          </a:effectLst>
                        </a:rPr>
                        <a:t>日</a:t>
                      </a:r>
                      <a:r>
                        <a:rPr lang="en-US" altLang="zh-CN" sz="1100" u="none" strike="noStrike" dirty="0">
                          <a:effectLst>
                            <a:outerShdw blurRad="50800" dist="38100" dir="10800000" algn="r" rotWithShape="0">
                              <a:prstClr val="black">
                                <a:alpha val="40000"/>
                              </a:prstClr>
                            </a:outerShdw>
                          </a:effectLst>
                        </a:rPr>
                        <a:t>;       </a:t>
                      </a:r>
                      <a:r>
                        <a:rPr lang="en-US" altLang="zh-CN" sz="1100" u="none" strike="noStrike" dirty="0" smtClean="0">
                          <a:effectLst>
                            <a:outerShdw blurRad="50800" dist="38100" dir="10800000" algn="r" rotWithShape="0">
                              <a:prstClr val="black">
                                <a:alpha val="40000"/>
                              </a:prstClr>
                            </a:outerShdw>
                          </a:effectLst>
                        </a:rPr>
                        <a:t>2020</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3</a:t>
                      </a:r>
                      <a:r>
                        <a:rPr lang="zh-CN" altLang="en-US" sz="1100" u="none" strike="noStrike" dirty="0">
                          <a:effectLst>
                            <a:outerShdw blurRad="50800" dist="38100" dir="10800000" algn="r" rotWithShape="0">
                              <a:prstClr val="black">
                                <a:alpha val="40000"/>
                              </a:prstClr>
                            </a:outerShdw>
                          </a:effectLst>
                        </a:rPr>
                        <a:t>月；</a:t>
                      </a:r>
                      <a:endParaRPr lang="zh-CN" altLang="en-US"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r h="486687">
                <a:tc>
                  <a:txBody>
                    <a:bodyPr/>
                    <a:lstStyle/>
                    <a:p>
                      <a:pPr algn="ctr" fontAlgn="ctr"/>
                      <a:r>
                        <a:rPr lang="zh-CN" altLang="en-US" sz="1100" u="none" strike="noStrike">
                          <a:effectLst>
                            <a:outerShdw blurRad="50800" dist="38100" dir="10800000" algn="r" rotWithShape="0">
                              <a:prstClr val="black">
                                <a:alpha val="40000"/>
                              </a:prstClr>
                            </a:outerShdw>
                          </a:effectLst>
                        </a:rPr>
                        <a:t>德国</a:t>
                      </a:r>
                      <a:endParaRPr lang="zh-CN" altLang="en-US" sz="1100" b="1" i="0" u="none" strike="noStrike">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zh-CN" altLang="en-US" sz="1100" u="none" strike="noStrike" dirty="0">
                          <a:effectLst>
                            <a:outerShdw blurRad="50800" dist="38100" dir="10800000" algn="r" rotWithShape="0">
                              <a:prstClr val="black">
                                <a:alpha val="40000"/>
                              </a:prstClr>
                            </a:outerShdw>
                          </a:effectLst>
                        </a:rPr>
                        <a:t>科隆婴童展  （紧俏展）</a:t>
                      </a:r>
                      <a:endParaRPr lang="zh-CN" altLang="en-US" sz="1100" b="0" i="0" u="none" strike="noStrike" dirty="0">
                        <a:solidFill>
                          <a:srgbClr val="FF0000"/>
                        </a:solidFill>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ctr" fontAlgn="ctr"/>
                      <a:r>
                        <a:rPr lang="en-US" sz="1100" u="none" strike="noStrike" dirty="0">
                          <a:effectLst>
                            <a:outerShdw blurRad="50800" dist="38100" dir="10800000" algn="r" rotWithShape="0">
                              <a:prstClr val="black">
                                <a:alpha val="40000"/>
                              </a:prstClr>
                            </a:outerShdw>
                          </a:effectLst>
                        </a:rPr>
                        <a:t>Kind+Jugend—International Baby to Teenage Fair Cologne</a:t>
                      </a:r>
                      <a:endParaRPr lang="en-US" sz="1100" b="1" i="0" u="none" strike="noStrike" dirty="0">
                        <a:effectLst>
                          <a:outerShdw blurRad="50800" dist="38100" dir="10800000" algn="r" rotWithShape="0">
                            <a:prstClr val="black">
                              <a:alpha val="40000"/>
                            </a:prstClr>
                          </a:outerShdw>
                        </a:effectLst>
                        <a:latin typeface="微软雅黑"/>
                      </a:endParaRPr>
                    </a:p>
                  </a:txBody>
                  <a:tcPr marL="0" marR="0" marT="0" marB="0" anchor="ctr"/>
                </a:tc>
                <a:tc>
                  <a:txBody>
                    <a:bodyPr/>
                    <a:lstStyle/>
                    <a:p>
                      <a:pPr algn="l" fontAlgn="ctr"/>
                      <a:r>
                        <a:rPr lang="en-US" altLang="zh-CN" sz="1100" u="none" strike="noStrike" dirty="0">
                          <a:effectLst>
                            <a:outerShdw blurRad="50800" dist="38100" dir="10800000" algn="r" rotWithShape="0">
                              <a:prstClr val="black">
                                <a:alpha val="40000"/>
                              </a:prstClr>
                            </a:outerShdw>
                          </a:effectLst>
                        </a:rPr>
                        <a:t>2019</a:t>
                      </a:r>
                      <a:r>
                        <a:rPr lang="zh-CN" altLang="en-US" sz="1100" u="none" strike="noStrike" dirty="0">
                          <a:effectLst>
                            <a:outerShdw blurRad="50800" dist="38100" dir="10800000" algn="r" rotWithShape="0">
                              <a:prstClr val="black">
                                <a:alpha val="40000"/>
                              </a:prstClr>
                            </a:outerShdw>
                          </a:effectLst>
                        </a:rPr>
                        <a:t>年</a:t>
                      </a:r>
                      <a:r>
                        <a:rPr lang="en-US" altLang="zh-CN" sz="1100" u="none" strike="noStrike" dirty="0">
                          <a:effectLst>
                            <a:outerShdw blurRad="50800" dist="38100" dir="10800000" algn="r" rotWithShape="0">
                              <a:prstClr val="black">
                                <a:alpha val="40000"/>
                              </a:prstClr>
                            </a:outerShdw>
                          </a:effectLst>
                        </a:rPr>
                        <a:t>9</a:t>
                      </a:r>
                      <a:r>
                        <a:rPr lang="zh-CN" altLang="en-US" sz="1100" u="none" strike="noStrike" dirty="0">
                          <a:effectLst>
                            <a:outerShdw blurRad="50800" dist="38100" dir="10800000" algn="r" rotWithShape="0">
                              <a:prstClr val="black">
                                <a:alpha val="40000"/>
                              </a:prstClr>
                            </a:outerShdw>
                          </a:effectLst>
                        </a:rPr>
                        <a:t>月</a:t>
                      </a:r>
                      <a:r>
                        <a:rPr lang="en-US" altLang="zh-CN" sz="1100" u="none" strike="noStrike" dirty="0">
                          <a:effectLst>
                            <a:outerShdw blurRad="50800" dist="38100" dir="10800000" algn="r" rotWithShape="0">
                              <a:prstClr val="black">
                                <a:alpha val="40000"/>
                              </a:prstClr>
                            </a:outerShdw>
                          </a:effectLst>
                        </a:rPr>
                        <a:t>19-22</a:t>
                      </a:r>
                      <a:r>
                        <a:rPr lang="zh-CN" altLang="en-US" sz="1100" u="none" strike="noStrike" dirty="0">
                          <a:effectLst>
                            <a:outerShdw blurRad="50800" dist="38100" dir="10800000" algn="r" rotWithShape="0">
                              <a:prstClr val="black">
                                <a:alpha val="40000"/>
                              </a:prstClr>
                            </a:outerShdw>
                          </a:effectLst>
                        </a:rPr>
                        <a:t>日</a:t>
                      </a:r>
                      <a:r>
                        <a:rPr lang="en-US" altLang="zh-CN" sz="1100" u="none" strike="noStrike" dirty="0">
                          <a:effectLst>
                            <a:outerShdw blurRad="50800" dist="38100" dir="10800000" algn="r" rotWithShape="0">
                              <a:prstClr val="black">
                                <a:alpha val="40000"/>
                              </a:prstClr>
                            </a:outerShdw>
                          </a:effectLst>
                        </a:rPr>
                        <a:t>;</a:t>
                      </a:r>
                      <a:endParaRPr lang="en-US" altLang="zh-CN" sz="1100" b="0" i="0" u="none" strike="noStrike" dirty="0">
                        <a:effectLst>
                          <a:outerShdw blurRad="50800" dist="38100" dir="10800000" algn="r" rotWithShape="0">
                            <a:prstClr val="black">
                              <a:alpha val="40000"/>
                            </a:prstClr>
                          </a:outerShdw>
                        </a:effectLst>
                        <a:latin typeface="微软雅黑"/>
                      </a:endParaRPr>
                    </a:p>
                  </a:txBody>
                  <a:tcPr marL="0" marR="0" marT="0" marB="0" anchor="ctr"/>
                </a:tc>
              </a:tr>
            </a:tbl>
          </a:graphicData>
        </a:graphic>
      </p:graphicFrame>
    </p:spTree>
    <p:extLst>
      <p:ext uri="{BB962C8B-B14F-4D97-AF65-F5344CB8AC3E}">
        <p14:creationId xmlns="" xmlns:p14="http://schemas.microsoft.com/office/powerpoint/2010/main" val="4118890804"/>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ppt_x"/>
                                          </p:val>
                                        </p:tav>
                                        <p:tav tm="100000">
                                          <p:val>
                                            <p:strVal val="#ppt_x"/>
                                          </p:val>
                                        </p:tav>
                                      </p:tavLst>
                                    </p:anim>
                                    <p:anim calcmode="lin" valueType="num">
                                      <p:cBhvr additive="base">
                                        <p:cTn id="8"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261" y="51558"/>
            <a:ext cx="1980030" cy="523220"/>
          </a:xfrm>
        </p:spPr>
        <p:txBody>
          <a:bodyPr/>
          <a:lstStyle/>
          <a:p>
            <a:r>
              <a:rPr lang="zh-CN" altLang="en-US" dirty="0" smtClean="0">
                <a:latin typeface="+mj-ea"/>
              </a:rPr>
              <a:t>展会介绍之</a:t>
            </a:r>
            <a:endParaRPr lang="zh-CN" altLang="en-US" dirty="0">
              <a:latin typeface="+mj-ea"/>
            </a:endParaRPr>
          </a:p>
        </p:txBody>
      </p:sp>
      <p:sp>
        <p:nvSpPr>
          <p:cNvPr id="10" name="文本框 9"/>
          <p:cNvSpPr txBox="1"/>
          <p:nvPr/>
        </p:nvSpPr>
        <p:spPr>
          <a:xfrm>
            <a:off x="2559845" y="640894"/>
            <a:ext cx="6546056" cy="461665"/>
          </a:xfrm>
          <a:prstGeom prst="rect">
            <a:avLst/>
          </a:prstGeom>
          <a:noFill/>
        </p:spPr>
        <p:txBody>
          <a:bodyPr wrap="square" rtlCol="0">
            <a:spAutoFit/>
          </a:bodyPr>
          <a:lstStyle/>
          <a:p>
            <a:r>
              <a:rPr lang="zh-CN" altLang="en-US" sz="2400" dirty="0" smtClean="0">
                <a:solidFill>
                  <a:schemeClr val="accent1"/>
                </a:solidFill>
                <a:latin typeface="+mn-ea"/>
                <a:cs typeface="+mn-ea"/>
                <a:sym typeface="+mn-lt"/>
              </a:rPr>
              <a:t>法兰克福国际春季消费品展览会（</a:t>
            </a:r>
            <a:r>
              <a:rPr lang="en-US" altLang="zh-CN" sz="2400" dirty="0" smtClean="0">
                <a:solidFill>
                  <a:schemeClr val="accent1"/>
                </a:solidFill>
                <a:latin typeface="+mn-ea"/>
                <a:cs typeface="+mn-ea"/>
                <a:sym typeface="+mn-lt"/>
              </a:rPr>
              <a:t>Ambiente</a:t>
            </a:r>
            <a:r>
              <a:rPr lang="zh-CN" altLang="en-US" sz="2400" dirty="0" smtClean="0">
                <a:solidFill>
                  <a:schemeClr val="accent1"/>
                </a:solidFill>
                <a:latin typeface="+mn-ea"/>
                <a:cs typeface="+mn-ea"/>
                <a:sym typeface="+mn-lt"/>
              </a:rPr>
              <a:t>）</a:t>
            </a:r>
            <a:endParaRPr lang="zh-CN" altLang="en-US" sz="2400" dirty="0">
              <a:solidFill>
                <a:schemeClr val="accent1"/>
              </a:solidFill>
              <a:latin typeface="+mn-ea"/>
              <a:cs typeface="+mn-ea"/>
              <a:sym typeface="+mn-lt"/>
            </a:endParaRPr>
          </a:p>
        </p:txBody>
      </p:sp>
      <p:sp>
        <p:nvSpPr>
          <p:cNvPr id="23" name="文本框 9"/>
          <p:cNvSpPr txBox="1"/>
          <p:nvPr/>
        </p:nvSpPr>
        <p:spPr>
          <a:xfrm>
            <a:off x="578645" y="1164769"/>
            <a:ext cx="10213180" cy="3754874"/>
          </a:xfrm>
          <a:prstGeom prst="rect">
            <a:avLst/>
          </a:prstGeom>
          <a:noFill/>
        </p:spPr>
        <p:txBody>
          <a:bodyPr wrap="square" rtlCol="0">
            <a:spAutoFit/>
          </a:bodyPr>
          <a:lstStyle/>
          <a:p>
            <a:r>
              <a:rPr lang="zh-CN" altLang="en-US" sz="1400" b="1" dirty="0" smtClean="0">
                <a:solidFill>
                  <a:schemeClr val="accent1"/>
                </a:solidFill>
                <a:latin typeface="Arial" pitchFamily="34" charset="0"/>
                <a:cs typeface="Arial" pitchFamily="34" charset="0"/>
                <a:sym typeface="+mn-lt"/>
              </a:rPr>
              <a:t>展出时间：</a:t>
            </a:r>
            <a:r>
              <a:rPr lang="en-US" altLang="zh-CN" sz="1400" dirty="0" smtClean="0">
                <a:solidFill>
                  <a:schemeClr val="accent1"/>
                </a:solidFill>
                <a:latin typeface="Arial" pitchFamily="34" charset="0"/>
                <a:cs typeface="Arial" pitchFamily="34" charset="0"/>
                <a:sym typeface="+mn-lt"/>
              </a:rPr>
              <a:t>2020</a:t>
            </a:r>
            <a:r>
              <a:rPr lang="zh-CN" altLang="en-US" sz="1400" dirty="0" smtClean="0">
                <a:solidFill>
                  <a:schemeClr val="accent1"/>
                </a:solidFill>
                <a:latin typeface="Arial" pitchFamily="34" charset="0"/>
                <a:cs typeface="Arial" pitchFamily="34" charset="0"/>
                <a:sym typeface="+mn-lt"/>
              </a:rPr>
              <a:t>年</a:t>
            </a:r>
            <a:r>
              <a:rPr lang="en-US" altLang="zh-CN" sz="1400" dirty="0" smtClean="0">
                <a:solidFill>
                  <a:schemeClr val="accent1"/>
                </a:solidFill>
                <a:latin typeface="Arial" pitchFamily="34" charset="0"/>
                <a:cs typeface="Arial" pitchFamily="34" charset="0"/>
                <a:sym typeface="+mn-lt"/>
              </a:rPr>
              <a:t>2</a:t>
            </a:r>
            <a:r>
              <a:rPr lang="zh-CN" altLang="en-US" sz="1400" dirty="0" smtClean="0">
                <a:solidFill>
                  <a:schemeClr val="accent1"/>
                </a:solidFill>
                <a:latin typeface="Arial" pitchFamily="34" charset="0"/>
                <a:cs typeface="Arial" pitchFamily="34" charset="0"/>
                <a:sym typeface="+mn-lt"/>
              </a:rPr>
              <a:t>月</a:t>
            </a:r>
            <a:r>
              <a:rPr lang="en-US" altLang="zh-CN" sz="1400" dirty="0" smtClean="0">
                <a:solidFill>
                  <a:schemeClr val="accent1"/>
                </a:solidFill>
                <a:latin typeface="Arial" pitchFamily="34" charset="0"/>
                <a:cs typeface="Arial" pitchFamily="34" charset="0"/>
                <a:sym typeface="+mn-lt"/>
              </a:rPr>
              <a:t>7-11</a:t>
            </a:r>
            <a:r>
              <a:rPr lang="zh-CN" altLang="en-US" sz="1400" dirty="0" smtClean="0">
                <a:solidFill>
                  <a:schemeClr val="accent1"/>
                </a:solidFill>
                <a:latin typeface="Arial" pitchFamily="34" charset="0"/>
                <a:cs typeface="Arial" pitchFamily="34" charset="0"/>
                <a:sym typeface="+mn-lt"/>
              </a:rPr>
              <a:t>日                    </a:t>
            </a:r>
            <a:r>
              <a:rPr lang="zh-CN" altLang="en-US" sz="1400" b="1" dirty="0" smtClean="0">
                <a:solidFill>
                  <a:schemeClr val="accent1"/>
                </a:solidFill>
                <a:latin typeface="Arial" pitchFamily="34" charset="0"/>
                <a:cs typeface="Arial" pitchFamily="34" charset="0"/>
                <a:sym typeface="+mn-lt"/>
              </a:rPr>
              <a:t>展出地点：</a:t>
            </a:r>
            <a:r>
              <a:rPr lang="zh-CN" altLang="en-US" sz="1400" dirty="0" smtClean="0">
                <a:solidFill>
                  <a:schemeClr val="accent1"/>
                </a:solidFill>
                <a:latin typeface="Arial" pitchFamily="34" charset="0"/>
                <a:cs typeface="Arial" pitchFamily="34" charset="0"/>
                <a:sym typeface="+mn-lt"/>
              </a:rPr>
              <a:t>德国法兰克福展览中心                       </a:t>
            </a:r>
            <a:r>
              <a:rPr lang="zh-CN" altLang="en-US" sz="1400" b="1" dirty="0" smtClean="0">
                <a:solidFill>
                  <a:schemeClr val="accent1"/>
                </a:solidFill>
                <a:latin typeface="Arial" pitchFamily="34" charset="0"/>
                <a:cs typeface="Arial" pitchFamily="34" charset="0"/>
                <a:sym typeface="+mn-lt"/>
              </a:rPr>
              <a:t>主办单位：</a:t>
            </a:r>
            <a:r>
              <a:rPr lang="zh-CN" altLang="en-US" sz="1400" dirty="0" smtClean="0">
                <a:solidFill>
                  <a:schemeClr val="accent1"/>
                </a:solidFill>
                <a:latin typeface="Arial" pitchFamily="34" charset="0"/>
                <a:cs typeface="Arial" pitchFamily="34" charset="0"/>
                <a:sym typeface="+mn-lt"/>
              </a:rPr>
              <a:t>德国法兰克福展览公司</a:t>
            </a:r>
          </a:p>
          <a:p>
            <a:endParaRPr lang="en-US" altLang="zh-CN" sz="1400" b="1" dirty="0" smtClean="0">
              <a:solidFill>
                <a:schemeClr val="accent1"/>
              </a:solidFill>
              <a:latin typeface="Arial" pitchFamily="34" charset="0"/>
              <a:cs typeface="Arial" pitchFamily="34" charset="0"/>
              <a:sym typeface="+mn-lt"/>
            </a:endParaRPr>
          </a:p>
          <a:p>
            <a:r>
              <a:rPr lang="en-US" altLang="zh-CN" sz="1400" b="1" dirty="0" smtClean="0">
                <a:solidFill>
                  <a:schemeClr val="accent1"/>
                </a:solidFill>
                <a:latin typeface="Arial" pitchFamily="34" charset="0"/>
                <a:cs typeface="Arial" pitchFamily="34" charset="0"/>
                <a:sym typeface="+mn-lt"/>
              </a:rPr>
              <a:t>※ </a:t>
            </a:r>
            <a:r>
              <a:rPr lang="zh-CN" altLang="en-US" sz="1400" b="1" dirty="0" smtClean="0">
                <a:solidFill>
                  <a:schemeClr val="accent1"/>
                </a:solidFill>
                <a:latin typeface="Arial" pitchFamily="34" charset="0"/>
                <a:cs typeface="Arial" pitchFamily="34" charset="0"/>
                <a:sym typeface="+mn-lt"/>
              </a:rPr>
              <a:t>展会概况</a:t>
            </a:r>
          </a:p>
          <a:p>
            <a:r>
              <a:rPr lang="zh-CN" altLang="en-US" sz="1400" dirty="0" smtClean="0">
                <a:solidFill>
                  <a:schemeClr val="accent1"/>
                </a:solidFill>
                <a:latin typeface="Arial" pitchFamily="34" charset="0"/>
                <a:cs typeface="Arial" pitchFamily="34" charset="0"/>
                <a:sym typeface="+mn-lt"/>
              </a:rPr>
              <a:t>每年于世界第三大展览中心德国法兰克福际展览中心举行的法兰克福国际春季消费品展是世界上影响、规模最大的高品质消费品博览会。该展不仅是各国参展商产品信息交流的中心，同时也是广大参展商结识新客户的理想场所。据统计资料，</a:t>
            </a:r>
            <a:r>
              <a:rPr lang="en-US" altLang="zh-CN" sz="1400" dirty="0" smtClean="0">
                <a:solidFill>
                  <a:schemeClr val="accent1"/>
                </a:solidFill>
                <a:latin typeface="Arial" pitchFamily="34" charset="0"/>
                <a:cs typeface="Arial" pitchFamily="34" charset="0"/>
                <a:sym typeface="+mn-lt"/>
              </a:rPr>
              <a:t>2019</a:t>
            </a:r>
            <a:r>
              <a:rPr lang="zh-CN" altLang="en-US" sz="1400" dirty="0" smtClean="0">
                <a:solidFill>
                  <a:schemeClr val="accent1"/>
                </a:solidFill>
                <a:latin typeface="Arial" pitchFamily="34" charset="0"/>
                <a:cs typeface="Arial" pitchFamily="34" charset="0"/>
                <a:sym typeface="+mn-lt"/>
              </a:rPr>
              <a:t>年该展展出面积达</a:t>
            </a:r>
            <a:r>
              <a:rPr lang="en-US" altLang="zh-CN" sz="1400" dirty="0" smtClean="0">
                <a:solidFill>
                  <a:schemeClr val="accent1"/>
                </a:solidFill>
                <a:latin typeface="Arial" pitchFamily="34" charset="0"/>
                <a:cs typeface="Arial" pitchFamily="34" charset="0"/>
                <a:sym typeface="+mn-lt"/>
              </a:rPr>
              <a:t>190,000</a:t>
            </a:r>
            <a:r>
              <a:rPr lang="zh-CN" altLang="en-US" sz="1400" dirty="0" smtClean="0">
                <a:solidFill>
                  <a:schemeClr val="accent1"/>
                </a:solidFill>
                <a:latin typeface="Arial" pitchFamily="34" charset="0"/>
                <a:cs typeface="Arial" pitchFamily="34" charset="0"/>
                <a:sym typeface="+mn-lt"/>
              </a:rPr>
              <a:t>平方米，有来自</a:t>
            </a:r>
            <a:r>
              <a:rPr lang="en-US" altLang="zh-CN" sz="1400" dirty="0" smtClean="0">
                <a:solidFill>
                  <a:schemeClr val="accent1"/>
                </a:solidFill>
                <a:latin typeface="Arial" pitchFamily="34" charset="0"/>
                <a:cs typeface="Arial" pitchFamily="34" charset="0"/>
                <a:sym typeface="+mn-lt"/>
              </a:rPr>
              <a:t>90</a:t>
            </a:r>
            <a:r>
              <a:rPr lang="zh-CN" altLang="en-US" sz="1400" dirty="0" smtClean="0">
                <a:solidFill>
                  <a:schemeClr val="accent1"/>
                </a:solidFill>
                <a:latin typeface="Arial" pitchFamily="34" charset="0"/>
                <a:cs typeface="Arial" pitchFamily="34" charset="0"/>
                <a:sym typeface="+mn-lt"/>
              </a:rPr>
              <a:t>多个国家和地区的</a:t>
            </a:r>
            <a:r>
              <a:rPr lang="en-US" altLang="zh-CN" sz="1400" dirty="0" smtClean="0">
                <a:solidFill>
                  <a:schemeClr val="accent1"/>
                </a:solidFill>
                <a:latin typeface="Arial" pitchFamily="34" charset="0"/>
                <a:cs typeface="Arial" pitchFamily="34" charset="0"/>
                <a:sym typeface="+mn-lt"/>
              </a:rPr>
              <a:t>5,000</a:t>
            </a:r>
            <a:r>
              <a:rPr lang="zh-CN" altLang="en-US" sz="1400" dirty="0" smtClean="0">
                <a:solidFill>
                  <a:schemeClr val="accent1"/>
                </a:solidFill>
                <a:latin typeface="Arial" pitchFamily="34" charset="0"/>
                <a:cs typeface="Arial" pitchFamily="34" charset="0"/>
                <a:sym typeface="+mn-lt"/>
              </a:rPr>
              <a:t>家客商参展，接待专业观众</a:t>
            </a:r>
            <a:r>
              <a:rPr lang="en-US" altLang="zh-CN" sz="1400" dirty="0" smtClean="0">
                <a:solidFill>
                  <a:schemeClr val="accent1"/>
                </a:solidFill>
                <a:latin typeface="Arial" pitchFamily="34" charset="0"/>
                <a:cs typeface="Arial" pitchFamily="34" charset="0"/>
                <a:sym typeface="+mn-lt"/>
              </a:rPr>
              <a:t>153,000</a:t>
            </a:r>
            <a:r>
              <a:rPr lang="zh-CN" altLang="en-US" sz="1400" dirty="0" smtClean="0">
                <a:solidFill>
                  <a:schemeClr val="accent1"/>
                </a:solidFill>
                <a:latin typeface="Arial" pitchFamily="34" charset="0"/>
                <a:cs typeface="Arial" pitchFamily="34" charset="0"/>
                <a:sym typeface="+mn-lt"/>
              </a:rPr>
              <a:t>人次，约</a:t>
            </a:r>
            <a:r>
              <a:rPr lang="en-US" altLang="zh-CN" sz="1400" dirty="0" smtClean="0">
                <a:solidFill>
                  <a:schemeClr val="accent1"/>
                </a:solidFill>
                <a:latin typeface="Arial" pitchFamily="34" charset="0"/>
                <a:cs typeface="Arial" pitchFamily="34" charset="0"/>
                <a:sym typeface="+mn-lt"/>
              </a:rPr>
              <a:t>34%</a:t>
            </a:r>
            <a:r>
              <a:rPr lang="zh-CN" altLang="en-US" sz="1400" dirty="0" smtClean="0">
                <a:solidFill>
                  <a:schemeClr val="accent1"/>
                </a:solidFill>
                <a:latin typeface="Arial" pitchFamily="34" charset="0"/>
                <a:cs typeface="Arial" pitchFamily="34" charset="0"/>
                <a:sym typeface="+mn-lt"/>
              </a:rPr>
              <a:t>的客商来自国外，其中主要有瑞典、法国、意大利、比利时、卢森堡、奥地利、英国、西班牙以及美国、日本、韩国、中国和以色列的客商。近年来欧洲经济发展势头良好，购买生活消费品的费用增长率接近</a:t>
            </a:r>
            <a:r>
              <a:rPr lang="en-US" altLang="zh-CN" sz="1400" dirty="0" smtClean="0">
                <a:solidFill>
                  <a:schemeClr val="accent1"/>
                </a:solidFill>
                <a:latin typeface="Arial" pitchFamily="34" charset="0"/>
                <a:cs typeface="Arial" pitchFamily="34" charset="0"/>
                <a:sym typeface="+mn-lt"/>
              </a:rPr>
              <a:t>2%</a:t>
            </a:r>
            <a:r>
              <a:rPr lang="zh-CN" altLang="en-US" sz="1400" dirty="0" smtClean="0">
                <a:solidFill>
                  <a:schemeClr val="accent1"/>
                </a:solidFill>
                <a:latin typeface="Arial" pitchFamily="34" charset="0"/>
                <a:cs typeface="Arial" pitchFamily="34" charset="0"/>
                <a:sym typeface="+mn-lt"/>
              </a:rPr>
              <a:t>，各国客商云集展会，贸易洽谈十分活跃。德国对各类消费品和轻工产品需求日益增强，该展是贵司产品通向德国及欧洲市场的理想通道。</a:t>
            </a:r>
            <a:r>
              <a:rPr lang="en-US" altLang="zh-CN" sz="1400" dirty="0" smtClean="0">
                <a:solidFill>
                  <a:schemeClr val="accent1"/>
                </a:solidFill>
                <a:latin typeface="Arial" pitchFamily="34" charset="0"/>
                <a:cs typeface="Arial" pitchFamily="34" charset="0"/>
                <a:sym typeface="+mn-lt"/>
              </a:rPr>
              <a:t>2020</a:t>
            </a:r>
            <a:r>
              <a:rPr lang="zh-CN" altLang="en-US" sz="1400" dirty="0" smtClean="0">
                <a:solidFill>
                  <a:schemeClr val="accent1"/>
                </a:solidFill>
                <a:latin typeface="Arial" pitchFamily="34" charset="0"/>
                <a:cs typeface="Arial" pitchFamily="34" charset="0"/>
                <a:sym typeface="+mn-lt"/>
              </a:rPr>
              <a:t>年的春季展会将为企业带来更大收益。</a:t>
            </a:r>
          </a:p>
          <a:p>
            <a:endParaRPr lang="zh-CN" altLang="en-US" sz="1400" dirty="0" smtClean="0">
              <a:solidFill>
                <a:schemeClr val="accent1"/>
              </a:solidFill>
              <a:latin typeface="Arial" pitchFamily="34" charset="0"/>
              <a:cs typeface="Arial" pitchFamily="34" charset="0"/>
              <a:sym typeface="+mn-lt"/>
            </a:endParaRPr>
          </a:p>
          <a:p>
            <a:r>
              <a:rPr lang="en-US" altLang="zh-CN" sz="1400" b="1" dirty="0" smtClean="0">
                <a:solidFill>
                  <a:schemeClr val="accent1"/>
                </a:solidFill>
                <a:latin typeface="Arial" pitchFamily="34" charset="0"/>
                <a:cs typeface="Arial" pitchFamily="34" charset="0"/>
                <a:sym typeface="+mn-lt"/>
              </a:rPr>
              <a:t>※ </a:t>
            </a:r>
            <a:r>
              <a:rPr lang="zh-CN" altLang="en-US" sz="1400" b="1" dirty="0" smtClean="0">
                <a:solidFill>
                  <a:schemeClr val="accent1"/>
                </a:solidFill>
                <a:latin typeface="Arial" pitchFamily="34" charset="0"/>
                <a:cs typeface="Arial" pitchFamily="34" charset="0"/>
                <a:sym typeface="+mn-lt"/>
              </a:rPr>
              <a:t>展品范围</a:t>
            </a:r>
          </a:p>
          <a:p>
            <a:r>
              <a:rPr lang="en-US" altLang="zh-CN" sz="1400" dirty="0" smtClean="0">
                <a:solidFill>
                  <a:schemeClr val="accent1"/>
                </a:solidFill>
                <a:latin typeface="Arial" pitchFamily="34" charset="0"/>
                <a:cs typeface="Arial" pitchFamily="34" charset="0"/>
                <a:sym typeface="+mn-lt"/>
              </a:rPr>
              <a:t>1.</a:t>
            </a:r>
            <a:r>
              <a:rPr lang="zh-CN" altLang="en-US" sz="1400" dirty="0" smtClean="0">
                <a:solidFill>
                  <a:schemeClr val="accent1"/>
                </a:solidFill>
                <a:latin typeface="Arial" pitchFamily="34" charset="0"/>
                <a:cs typeface="Arial" pitchFamily="34" charset="0"/>
                <a:sym typeface="+mn-lt"/>
              </a:rPr>
              <a:t>餐桌、厨具和家庭用品世界：玻璃、瓷器、陶瓷、金属器皿、烹饪器具、餐盘和油炸锅、小型电器、烘焙器皿、家用清洁设备及器皿、厨具趋势、厨具附件和纺织品、美食商店等     </a:t>
            </a:r>
          </a:p>
          <a:p>
            <a:r>
              <a:rPr lang="en-US" altLang="zh-CN" sz="1400" dirty="0" smtClean="0">
                <a:solidFill>
                  <a:schemeClr val="accent1"/>
                </a:solidFill>
                <a:latin typeface="Arial" pitchFamily="34" charset="0"/>
                <a:cs typeface="Arial" pitchFamily="34" charset="0"/>
                <a:sym typeface="+mn-lt"/>
              </a:rPr>
              <a:t>2.</a:t>
            </a:r>
            <a:r>
              <a:rPr lang="zh-CN" altLang="en-US" sz="1400" dirty="0" smtClean="0">
                <a:solidFill>
                  <a:schemeClr val="accent1"/>
                </a:solidFill>
                <a:latin typeface="Arial" pitchFamily="34" charset="0"/>
                <a:cs typeface="Arial" pitchFamily="34" charset="0"/>
                <a:sym typeface="+mn-lt"/>
              </a:rPr>
              <a:t>礼品世界：国际礼品系列、文具、皮革制品、游戏、工艺品及手工艺品、烟具、画、蜡烛、制造的和收集的限定版的礼品、手工雕刻系列的产品、原创设计和流行的礼品、服装和珠宝等国     </a:t>
            </a:r>
          </a:p>
          <a:p>
            <a:r>
              <a:rPr lang="en-US" altLang="zh-CN" sz="1400" dirty="0" smtClean="0">
                <a:solidFill>
                  <a:schemeClr val="accent1"/>
                </a:solidFill>
                <a:latin typeface="Arial" pitchFamily="34" charset="0"/>
                <a:cs typeface="Arial" pitchFamily="34" charset="0"/>
                <a:sym typeface="+mn-lt"/>
              </a:rPr>
              <a:t>3.</a:t>
            </a:r>
            <a:r>
              <a:rPr lang="zh-CN" altLang="en-US" sz="1400" dirty="0" smtClean="0">
                <a:solidFill>
                  <a:schemeClr val="accent1"/>
                </a:solidFill>
                <a:latin typeface="Arial" pitchFamily="34" charset="0"/>
                <a:cs typeface="Arial" pitchFamily="34" charset="0"/>
                <a:sym typeface="+mn-lt"/>
              </a:rPr>
              <a:t>室内装饰世界：乡村住宅、民族家具和附件、有设计的家具、家居附件和纺织品、室内灯具、个人家具、经典家居附件、画及画框、浇铸的镜子、家具、家用附件、家用纺织品、室内灯具等</a:t>
            </a:r>
            <a:endParaRPr lang="zh-CN" altLang="en-US" sz="1400" dirty="0">
              <a:solidFill>
                <a:schemeClr val="accent1"/>
              </a:solidFill>
              <a:latin typeface="Arial" pitchFamily="34" charset="0"/>
              <a:cs typeface="Arial" pitchFamily="34" charset="0"/>
              <a:sym typeface="+mn-lt"/>
            </a:endParaRPr>
          </a:p>
        </p:txBody>
      </p:sp>
      <p:pic>
        <p:nvPicPr>
          <p:cNvPr id="28678" name="Picture 6" descr="15"/>
          <p:cNvPicPr>
            <a:picLocks noChangeAspect="1" noChangeArrowheads="1"/>
          </p:cNvPicPr>
          <p:nvPr/>
        </p:nvPicPr>
        <p:blipFill>
          <a:blip r:embed="rId3" cstate="print"/>
          <a:srcRect/>
          <a:stretch>
            <a:fillRect/>
          </a:stretch>
        </p:blipFill>
        <p:spPr bwMode="auto">
          <a:xfrm>
            <a:off x="714375" y="4972050"/>
            <a:ext cx="2838450" cy="1885950"/>
          </a:xfrm>
          <a:prstGeom prst="rect">
            <a:avLst/>
          </a:prstGeom>
          <a:noFill/>
          <a:ln w="9525">
            <a:noFill/>
            <a:miter lim="800000"/>
            <a:headEnd/>
            <a:tailEnd/>
          </a:ln>
        </p:spPr>
      </p:pic>
      <p:pic>
        <p:nvPicPr>
          <p:cNvPr id="28679" name="Picture 7" descr="12"/>
          <p:cNvPicPr>
            <a:picLocks noChangeAspect="1" noChangeArrowheads="1"/>
          </p:cNvPicPr>
          <p:nvPr/>
        </p:nvPicPr>
        <p:blipFill>
          <a:blip r:embed="rId4" cstate="print"/>
          <a:srcRect/>
          <a:stretch>
            <a:fillRect/>
          </a:stretch>
        </p:blipFill>
        <p:spPr bwMode="auto">
          <a:xfrm>
            <a:off x="4229100" y="4953000"/>
            <a:ext cx="2902382" cy="1905000"/>
          </a:xfrm>
          <a:prstGeom prst="rect">
            <a:avLst/>
          </a:prstGeom>
          <a:noFill/>
          <a:ln w="9525">
            <a:noFill/>
            <a:miter lim="800000"/>
            <a:headEnd/>
            <a:tailEnd/>
          </a:ln>
        </p:spPr>
      </p:pic>
      <p:pic>
        <p:nvPicPr>
          <p:cNvPr id="28680" name="Picture 8" descr="14"/>
          <p:cNvPicPr>
            <a:picLocks noChangeAspect="1" noChangeArrowheads="1"/>
          </p:cNvPicPr>
          <p:nvPr/>
        </p:nvPicPr>
        <p:blipFill>
          <a:blip r:embed="rId5" cstate="print"/>
          <a:srcRect/>
          <a:stretch>
            <a:fillRect/>
          </a:stretch>
        </p:blipFill>
        <p:spPr bwMode="auto">
          <a:xfrm>
            <a:off x="7837488" y="4962525"/>
            <a:ext cx="2814637" cy="1876425"/>
          </a:xfrm>
          <a:prstGeom prst="rect">
            <a:avLst/>
          </a:prstGeom>
          <a:noFill/>
          <a:ln w="9525">
            <a:noFill/>
            <a:miter lim="800000"/>
            <a:headEnd/>
            <a:tailEnd/>
          </a:ln>
        </p:spPr>
      </p:pic>
    </p:spTree>
    <p:extLst>
      <p:ext uri="{BB962C8B-B14F-4D97-AF65-F5344CB8AC3E}">
        <p14:creationId xmlns="" xmlns:p14="http://schemas.microsoft.com/office/powerpoint/2010/main" val="2189000330"/>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
                                        </p:tgtEl>
                                        <p:attrNameLst>
                                          <p:attrName>fillcolor</p:attrName>
                                        </p:attrNameLst>
                                      </p:cBhvr>
                                      <p:tavLst>
                                        <p:tav tm="0">
                                          <p:val>
                                            <p:clrVal>
                                              <a:schemeClr val="accent2"/>
                                            </p:clrVal>
                                          </p:val>
                                        </p:tav>
                                        <p:tav tm="50000">
                                          <p:val>
                                            <p:clrVal>
                                              <a:schemeClr val="hlink"/>
                                            </p:clrVal>
                                          </p:val>
                                        </p:tav>
                                      </p:tavLst>
                                    </p:anim>
                                    <p:set>
                                      <p:cBhvr>
                                        <p:cTn id="9" dur="500"/>
                                        <p:tgtEl>
                                          <p:spTgt spid="10"/>
                                        </p:tgtEl>
                                        <p:attrNameLst>
                                          <p:attrName>fill.type</p:attrName>
                                        </p:attrNameLst>
                                      </p:cBhvr>
                                      <p:to>
                                        <p:strVal val="solid"/>
                                      </p:to>
                                    </p:set>
                                  </p:childTnLst>
                                </p:cTn>
                              </p:par>
                            </p:childTnLst>
                          </p:cTn>
                        </p:par>
                        <p:par>
                          <p:cTn id="10" fill="hold">
                            <p:stCondLst>
                              <p:cond delay="6250"/>
                            </p:stCondLst>
                            <p:childTnLst>
                              <p:par>
                                <p:cTn id="11" presetID="6"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5000"/>
                                        <p:tgtEl>
                                          <p:spTgt spid="23"/>
                                        </p:tgtEl>
                                      </p:cBhvr>
                                    </p:animEffect>
                                  </p:childTnLst>
                                </p:cTn>
                              </p:par>
                            </p:childTnLst>
                          </p:cTn>
                        </p:par>
                        <p:par>
                          <p:cTn id="14" fill="hold">
                            <p:stCondLst>
                              <p:cond delay="11250"/>
                            </p:stCondLst>
                            <p:childTnLst>
                              <p:par>
                                <p:cTn id="15" presetID="50" presetClass="entr" presetSubtype="0" decel="100000" fill="hold" nodeType="afterEffect">
                                  <p:stCondLst>
                                    <p:cond delay="0"/>
                                  </p:stCondLst>
                                  <p:childTnLst>
                                    <p:set>
                                      <p:cBhvr>
                                        <p:cTn id="16" dur="1" fill="hold">
                                          <p:stCondLst>
                                            <p:cond delay="0"/>
                                          </p:stCondLst>
                                        </p:cTn>
                                        <p:tgtEl>
                                          <p:spTgt spid="28678"/>
                                        </p:tgtEl>
                                        <p:attrNameLst>
                                          <p:attrName>style.visibility</p:attrName>
                                        </p:attrNameLst>
                                      </p:cBhvr>
                                      <p:to>
                                        <p:strVal val="visible"/>
                                      </p:to>
                                    </p:set>
                                    <p:anim calcmode="lin" valueType="num">
                                      <p:cBhvr>
                                        <p:cTn id="17" dur="3000" fill="hold"/>
                                        <p:tgtEl>
                                          <p:spTgt spid="28678"/>
                                        </p:tgtEl>
                                        <p:attrNameLst>
                                          <p:attrName>ppt_w</p:attrName>
                                        </p:attrNameLst>
                                      </p:cBhvr>
                                      <p:tavLst>
                                        <p:tav tm="0">
                                          <p:val>
                                            <p:strVal val="#ppt_w+.3"/>
                                          </p:val>
                                        </p:tav>
                                        <p:tav tm="100000">
                                          <p:val>
                                            <p:strVal val="#ppt_w"/>
                                          </p:val>
                                        </p:tav>
                                      </p:tavLst>
                                    </p:anim>
                                    <p:anim calcmode="lin" valueType="num">
                                      <p:cBhvr>
                                        <p:cTn id="18" dur="3000" fill="hold"/>
                                        <p:tgtEl>
                                          <p:spTgt spid="28678"/>
                                        </p:tgtEl>
                                        <p:attrNameLst>
                                          <p:attrName>ppt_h</p:attrName>
                                        </p:attrNameLst>
                                      </p:cBhvr>
                                      <p:tavLst>
                                        <p:tav tm="0">
                                          <p:val>
                                            <p:strVal val="#ppt_h"/>
                                          </p:val>
                                        </p:tav>
                                        <p:tav tm="100000">
                                          <p:val>
                                            <p:strVal val="#ppt_h"/>
                                          </p:val>
                                        </p:tav>
                                      </p:tavLst>
                                    </p:anim>
                                    <p:animEffect transition="in" filter="fade">
                                      <p:cBhvr>
                                        <p:cTn id="19" dur="3000"/>
                                        <p:tgtEl>
                                          <p:spTgt spid="28678"/>
                                        </p:tgtEl>
                                      </p:cBhvr>
                                    </p:animEffect>
                                  </p:childTnLst>
                                </p:cTn>
                              </p:par>
                            </p:childTnLst>
                          </p:cTn>
                        </p:par>
                        <p:par>
                          <p:cTn id="20" fill="hold">
                            <p:stCondLst>
                              <p:cond delay="14250"/>
                            </p:stCondLst>
                            <p:childTnLst>
                              <p:par>
                                <p:cTn id="21" presetID="50" presetClass="entr" presetSubtype="0" decel="100000" fill="hold" nodeType="afterEffect">
                                  <p:stCondLst>
                                    <p:cond delay="0"/>
                                  </p:stCondLst>
                                  <p:childTnLst>
                                    <p:set>
                                      <p:cBhvr>
                                        <p:cTn id="22" dur="1" fill="hold">
                                          <p:stCondLst>
                                            <p:cond delay="0"/>
                                          </p:stCondLst>
                                        </p:cTn>
                                        <p:tgtEl>
                                          <p:spTgt spid="28679"/>
                                        </p:tgtEl>
                                        <p:attrNameLst>
                                          <p:attrName>style.visibility</p:attrName>
                                        </p:attrNameLst>
                                      </p:cBhvr>
                                      <p:to>
                                        <p:strVal val="visible"/>
                                      </p:to>
                                    </p:set>
                                    <p:anim calcmode="lin" valueType="num">
                                      <p:cBhvr>
                                        <p:cTn id="23" dur="3000" fill="hold"/>
                                        <p:tgtEl>
                                          <p:spTgt spid="28679"/>
                                        </p:tgtEl>
                                        <p:attrNameLst>
                                          <p:attrName>ppt_w</p:attrName>
                                        </p:attrNameLst>
                                      </p:cBhvr>
                                      <p:tavLst>
                                        <p:tav tm="0">
                                          <p:val>
                                            <p:strVal val="#ppt_w+.3"/>
                                          </p:val>
                                        </p:tav>
                                        <p:tav tm="100000">
                                          <p:val>
                                            <p:strVal val="#ppt_w"/>
                                          </p:val>
                                        </p:tav>
                                      </p:tavLst>
                                    </p:anim>
                                    <p:anim calcmode="lin" valueType="num">
                                      <p:cBhvr>
                                        <p:cTn id="24" dur="3000" fill="hold"/>
                                        <p:tgtEl>
                                          <p:spTgt spid="28679"/>
                                        </p:tgtEl>
                                        <p:attrNameLst>
                                          <p:attrName>ppt_h</p:attrName>
                                        </p:attrNameLst>
                                      </p:cBhvr>
                                      <p:tavLst>
                                        <p:tav tm="0">
                                          <p:val>
                                            <p:strVal val="#ppt_h"/>
                                          </p:val>
                                        </p:tav>
                                        <p:tav tm="100000">
                                          <p:val>
                                            <p:strVal val="#ppt_h"/>
                                          </p:val>
                                        </p:tav>
                                      </p:tavLst>
                                    </p:anim>
                                    <p:animEffect transition="in" filter="fade">
                                      <p:cBhvr>
                                        <p:cTn id="25" dur="3000"/>
                                        <p:tgtEl>
                                          <p:spTgt spid="28679"/>
                                        </p:tgtEl>
                                      </p:cBhvr>
                                    </p:animEffect>
                                  </p:childTnLst>
                                </p:cTn>
                              </p:par>
                            </p:childTnLst>
                          </p:cTn>
                        </p:par>
                        <p:par>
                          <p:cTn id="26" fill="hold">
                            <p:stCondLst>
                              <p:cond delay="17250"/>
                            </p:stCondLst>
                            <p:childTnLst>
                              <p:par>
                                <p:cTn id="27" presetID="50" presetClass="entr" presetSubtype="0" decel="100000" fill="hold" nodeType="afterEffect">
                                  <p:stCondLst>
                                    <p:cond delay="0"/>
                                  </p:stCondLst>
                                  <p:childTnLst>
                                    <p:set>
                                      <p:cBhvr>
                                        <p:cTn id="28" dur="1" fill="hold">
                                          <p:stCondLst>
                                            <p:cond delay="0"/>
                                          </p:stCondLst>
                                        </p:cTn>
                                        <p:tgtEl>
                                          <p:spTgt spid="28680"/>
                                        </p:tgtEl>
                                        <p:attrNameLst>
                                          <p:attrName>style.visibility</p:attrName>
                                        </p:attrNameLst>
                                      </p:cBhvr>
                                      <p:to>
                                        <p:strVal val="visible"/>
                                      </p:to>
                                    </p:set>
                                    <p:anim calcmode="lin" valueType="num">
                                      <p:cBhvr>
                                        <p:cTn id="29" dur="3000" fill="hold"/>
                                        <p:tgtEl>
                                          <p:spTgt spid="28680"/>
                                        </p:tgtEl>
                                        <p:attrNameLst>
                                          <p:attrName>ppt_w</p:attrName>
                                        </p:attrNameLst>
                                      </p:cBhvr>
                                      <p:tavLst>
                                        <p:tav tm="0">
                                          <p:val>
                                            <p:strVal val="#ppt_w+.3"/>
                                          </p:val>
                                        </p:tav>
                                        <p:tav tm="100000">
                                          <p:val>
                                            <p:strVal val="#ppt_w"/>
                                          </p:val>
                                        </p:tav>
                                      </p:tavLst>
                                    </p:anim>
                                    <p:anim calcmode="lin" valueType="num">
                                      <p:cBhvr>
                                        <p:cTn id="30" dur="3000" fill="hold"/>
                                        <p:tgtEl>
                                          <p:spTgt spid="28680"/>
                                        </p:tgtEl>
                                        <p:attrNameLst>
                                          <p:attrName>ppt_h</p:attrName>
                                        </p:attrNameLst>
                                      </p:cBhvr>
                                      <p:tavLst>
                                        <p:tav tm="0">
                                          <p:val>
                                            <p:strVal val="#ppt_h"/>
                                          </p:val>
                                        </p:tav>
                                        <p:tav tm="100000">
                                          <p:val>
                                            <p:strVal val="#ppt_h"/>
                                          </p:val>
                                        </p:tav>
                                      </p:tavLst>
                                    </p:anim>
                                    <p:animEffect transition="in" filter="fade">
                                      <p:cBhvr>
                                        <p:cTn id="31" dur="30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EDA41B8-4DD8-484E-A498-8AAF89A1BDA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hjz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oY8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hjzkiQtduluAIAAFMKAAAhAAAAdW5pdmVyc2FsL2ZsYXNoX3NraW5fc2V0dGluZ3MueG1slVZtb9owEP6+X4HYd9K90kkpEqVMqtSt1Vr1u5MciYVjR7ZDx7+fz7EbGwhknCrhu+fxne+NpmpL+eLDZJLmggn5DFpTXirUeN2EFjfTrNVa8FkuuAauZ1zImrDp4uNP+0kTi7zEEjuQYzkbkkPvZm4/YyjOx7c5yhAhF3VD+P5BlGKWkXxbStHy4mJo1b4BySjfGuTVj/lqPeiAUaXvNdRRTOtrlHGURoJSgCF9X6NcZDGSAfOeruxnJKd3df71B7QdVVRb2vITyhCtISXESb5eogzjubk9rsoc5TxBw19toF8+owxCGdmDjC+/+4oyyBBN2/xPjzRSlJjQmHO+iO8cJkhhxg+jukK5SMAHoaOLVXDpsW+9C0Duazj3KY6rFOwJ83qwELDoGYOFli2kiT91NlWJt8dWm/mAxYYwZQChqgc9maCfSKv8NbGux/2BN8qLAOQUPeJVsLaGVRdvAIz1PX61urWrIozvXRcEKGHnlEGEvbJH/jZpPUIGyh75zGgBj5ztj+CHlo7jS3xLXDHPZ99YgRNz9PnyJ29FTw84uCpw7RQeU4sCFgrDeaE1YNXSxOq6kJKjmFJOdrQkmgr+C3HZ3j5GpcmBwXXa6b5KNdUMTrWbjdEs6bBe9hx3o7PG7dj9KPSP684TbXb4zZRoTfKqNj9KajpxPDMkJjHT5DQDt6SBg7znGxFwrO8hUk3kFuSLEGysGy40qLHXi260huBpEuQgTU5nOXWXnEo/b+sM5NpUjYLyWY6VHbCiZcXMn36l8AbFAWPA2lF1Ze7jhL73ZaBwTQBE5pXv2u7QWeqWacpgB372A4V98tDbUmW6dKjhlvoBNjpsOacZ1ZNuVfS9Eq+QQH8C/2rCii4+sIxoe00yZV8WTb5fwn0s0Vr22wybL1xk9ux6KbrY2I8zaJT4z+Q/UEsDBBQAAgAIAGhjzk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GhjzkihT/+0mQEAAB0GAAAfAAAAdW5pdmVyc2FsL2h0bWxfc2tpbl9zZXR0aW5ncy5qc42Uy27CMBBF93xF5G4rRJ/Q7lChUiUWlcqu6sIJQ4hwbMt2UlLEvzdjXrHjlHo28c3JHc9Enm0vqhdJSPQcbe2z3b+7e6sBakYVcO3qrEPPUSeaZQuYZzmwjAPxkPL46UnenYmQMeHWNK4+0FY3/IjAN0vKdBOXAQsV0HRAKwPad0DbhBL/OJUdqtpX1GhzXBgjeD8R3AA3fS5UTi1Drl7tahbowaIEdQFd0gQc06FdXeTZ8WGI0eQSkUvKq5lIRT+myTpVouCLrvyrSoKqf/h6Dwyehi9Tx45l2rwZyP3E0xFGNykVaA2HvI9TjCDMaAys4Tuw6w/UMW4X5NFlpjNzpMc3GE1a0hRaXRqNMVyM116tbg4x2pyBjdkTd7cYDsFoBaplNbnHcEAhC/mPHyiVSLEjLbTd8xPKBF1kPD2kHmAEOTws2nZ171yoPf6EOFdIeFdoFbp9edfk8MHQvTfBq6u9vLOQHQuJPJBDBDTZNYOsoXMY488R3H9GhBpDk1Vej4d6NNZtoGoNai4Eq0//demcfq7e7hdQSwMEFAACAAgAWmfO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mfOSFHldcZvAAAAdgAAABwAAAB1bml2ZXJzYWwvbG9jYWxfc2V0dGluZ3MueG1sDcyxDoJADIDhnadouoO6OXAwmLipg/AADVfIJb3WcI2Rt/e2f/jy9+MvC3x5L8k04KU7I7AuFpNuAefp3l4RipNGElMOqIYwDk0vtpC82b3CAh+hg/eJcw3nJ+Uqb6bO6vBSOaCFR32uiSOehuYP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FpnzkjJGH6LcgEAAPsCAAApAAAAdW5pdmVyc2FsL3NraW5fY3VzdG9taXphdGlvbl9zZXR0aW5ncy54bWyNUttqGzEQfc9XiPyAJY1uC1uDblsMwSnEEPpUtl61LE20ZaXQEPTx1SYxjhuXVvM0c86cYUanTT/GaB9Snu7Hpz6PU7wJOY/xe1pfINTup7tp/jSHFHJaHSu3YxymX5v4bVpqtZpyH4d+HuyCpjVG3fNDSmrlVM2YYRRJ5qlXyHluK9aAa8BWzFFi29UfEi+6c9iHmM+rtqsT9H3DJqYw500cwuMaTtlvodMNPs79MFZeWgu2RDlMLY4tgRjhkvtCNQAIZLkjDhcpG6kJ8phxDMUoChQQ4Zw0ohBJOdSsa0RVYb4RiEnGqCvU09qNtDaO2iKhIUTXaV41tnSdkRgjQggwV7iAzmBU2VA1NKjlgODAgCjaaKIAdbYzHSveeWE5UtQLjAszBjA+Hve43dtzHav/vc7hnP8QPPsFZ9HFW6sz5mr3D/Ncybtw//OuzwF97VPYDB8u7fV257e7L9fbq8+Xr9589vGBuRi2bv5Xf/8GUEsDBBQAAgAIAFpnzkgM1XO42g4AAKcbAAAXAAAAdW5pdmVyc2FsL3VuaXZlcnNhbC5wbmftV/lXk1e3fqktWhWH1XpFAsShX1uRglEBmYIIFl01QCSVgoRQUSlTkCEJUwItXxVRSEcGEdBoA2FIjJEpgUSqkLYRohKIEAPaFJCMQkxCJnJf8OvqXXet+xdcfnhX3v3kPec8Z+/n7LP3pcjwMIe1TmsBAHA4djT0BACs2gIAb5WusQcR+x/Eu8Afu+wTYYcB+pDzLGi8nRSMCAYAJnmd5ct3QPvd80djsgFgw/2lx46f0XQGACABx0KDUbnxKimi5YOpbfwXxuNGgAR02m3tQ5z/iNLy8QcJpTvlh1GbHhR/QP/pbVjX5s05NyjfXC/dvqMJ8t6O72rqNE9+J/7AD4jKNihsd/c39q71GKqhN9PVftIRIaNFWPNZS7Lpz8ueJxuI+jH5jxFwX+2Li9C3AMDyaM3IuhEH7esQlEUGtX0VDW7ji2aS43AMKo5b2I3eBAAJdfJSVtOCScGQLPHvoNV3oRouyc+Bo9OiAjNnGUXWVP/3wO9q5Zc+k64HgGL0JdA923e6ga+lTeCQnRTw29LSFXAFXAFXwBVwBVwBV8AVcAVcAf8fglVcy7wA7Jru3QgFO4pNm8HXQ6Eo8J/NSDsACP2/Qd+P3ehx3XfyZ3+pOhkBN/4l71sNjZNmCwN9rrHROLMcP6pSqVcDgGIwkYvtwSFFKk/Pnle/xst+je0Y3aYgiIkgFDTdlatpWrBohdE8qypDAim42Sw51cnhBAFAnGI4Iqj3y8mAcFHXbfUpQkNS+8MjEK2aQqJyntmIKpctQrg5rWBVRg6OwzH/mL9onBHmaCtJ2trJVpDPj6keRdpBn+iIgLkHNUGLc2Txw5lc+MLzEqjeKvDkFY70GGdOCAa153T7IQKrtsHWkzLRVShuULD5v+WlJUqyNga+fjRgrrk6qfIjb6WFCD9luwCSkVrmTGYaG2l9sbHoK42htXJ2NPAdHStQ4/PMUFF2OTZtmUtT35iQpGexvo71KZrtkGA503fW/sDusb89NV2bATez4ypkTUQMDGm20Dlq0w73lOdw0n9NVZ7CxkD+3R5PbMOldsMYrlu9Ihl5MnOeNNzg6EtOT4ulq1PRRYGVqYs9E3m++m1DbDV6QwV29T28buDBTTJ83BUTfowwmST1a7xFGpgxfiiaQD6WNl2mcIIuNgd/4aCWpzo8YZ8957VdZV+oG3od8F2LYnzK9NsIqWH1S50H8dtQIs85N/rQqLCZy9jkHMTa/K/E7vyAK/ujvY42CN2e5Qwj0qvXK1x3XcTeVN9fIA1n4Rr4MuMXyLnEay+eTaXdktjdRtfNKSv2NFI5Gha2LioqSKHmQg+jnL8qPH5GvKYpeDZgbxy/pgwaYT1eGcRxKhSLzypHDDL3ww4W/nWu/UxizT7XjV4JmHpcU1GGaYxecMWZXW7iujZKKiGZMAx+osJIt0RKXnYEZvsD3i3CcQL/pyiR1BbTOUSjicu0Juta5GanVT3YidaJd+snd6tFh/A9kKE5XBBn8xaBHR7cYHUV07KXzjpFklwnShM/kA7QBekc4iW1MXe9tAP0Hf9ResFoWzZo2I3SyL9em9cg3XHmBBAqkydGSq2TVU1ryu3ifTI6nEWDKdtjtO/0k1vMY2hh00s6r7RMipPU4xTOIZ0qkBN7NqLIFMWxeLDTV7Vm/8Grfjar72s9NYMaaRhU6fvgoUe+Wv+KnRdCvHVWum/L+7oYvZr12jma+O/kDd1Ggpt8fm5z4z5beH9rJRQKdZMZXOR3MtH3qZO0p68dj3UyFVlif7f6vOmakYtQUpdpQUbe6HqU8M/64T7/CkaCS+dM5Cva9Aez/mBb9ypGfc9qeg3xHCgeJ6Wc9lX5eT6WNog8kMi+2+oI3OghnOUb5W1nZaZze0Pq+UCSt47l+CKyRG/qRr0ufwX5HonhPy+Ib6QnubaKD5Hik3xvN6SDUbpTnh+nzj5Fj0YF6J8mtvBsVo2toMNGyJ/6OXr8bOdsR6BidOycNJ1G4/TkLDF0bwwx9LVKvO89Ydp2SsubJVuXBHOS/PVfnqvLyiIdHg0kpNdNhUVcmGM2/pIu5htpRDTU023XzoEep9/IeTh8QhzcRtGvqWA+s7AgdpFVYjFiFciSUFUV0okU+x4+WyW5szvthFTLFNkp56cEtgIqY4irGUL1LPx5OUkrn0d4Fi4HXCHCyztEokEMIW+ZZkw4pnCuP+Y8TqBuBvmdmJ9JVDh894ufNmBanCoIYFTMRATqRF78zryaGBcDH5eTlKFgp8QT0UMS6vIu0sHpiNc8IZ1MdZiVs/REaVNtIwYtyR3Xi8vrhQ8q3F3ueF74y7An9J3zOSDDK8EFCNx2ZeVuHbMpL98gJUjsCJ2qsSwjTl4cV2KCDWoHeHxx+LKmquXcchr2PrV0nAqya4V/NukShG/HOq1S+NXTa+VPuap8OY4yTU6cn68+OJRDtjPD2VbYkvePa+9x4yenBdNi7hRKq9C1UY1e19+6SWUGeSNq4yMImS810aVrn79kzyT2Ru2nOh0lCNYrqFNfsyT6tHh88vDdOOzi+LKLaMk963w0tfl9AQfcQX2thxJfIwuUT8MQiddPuX04LfgU9ZCvWFucWZn/4BBCq3Mv94mbZgHtWATu2rUq6eedEeekfpIrNPVkVxoadcVYxwyXavIdHJHtVxqZRT4qTogo8abko9o3ZGQHzZGrJxAl03Pqh9Xye7GrJWo0DSthTc2zEMPVk0TVGz1FKMT+n+MwghvQEnmHw95rfExBc7LvdZekjXKzh9sfCgaPhDc6fiW+m5wQMNHbsOr02w/nF7pbsA0P2biOmsbMho2XyvbpZV+QujcKmBSKK0QKHwPvvDBxIJSP8nSXWr5cPBiJqJ34Xr7kgW3eiESSoX14KVcM07Y+Dimh5EjsHdmyAW5KsyzLASso/TY/5Na0sGTC6f2qqX2yfHay61EyCyLrOmgv5fvVStpYCAQOo+gYsbb43Bs90p8Ve6FvDe3q9H4oK/HIkVn97x9STpcsXYotk7ZFQ9LG0hj0SS0bV5yKE/JhOE3Pw5TFhV/aYTjBz6AvsHVfDh+YJmD8lxXNaU6MJOQ1gvJ45OKjB7XBOxNg37trTUpzH76urZ6cJJt3chZOszbt+lSe2nZquIMsxD5R/QiKy9trROVq4Khn2E3VmqQY7u/eRUratFBrj5yDCpLFeZfUizlujvK+/Jk6At2VtPBiREYOIv282jU3AWdWdTZ8sssjgaM2HqROBefUzZ0+EeXDW47O+loqjGd+I56xI725o+seziv72axtYJa9oF2YZKVeFaKufK3da98rc7gFuxfvak4d997rqnkmzjxf+DrZuPUH/eP/MCw3w4buinmpTuZzloJ4xv6i411Uo+HYBWaR0N9NzgQ/Q4T2/8pb1DFGGCRdC+t802q5X0SQ9fXYvva0tmH01lcYqTbTGSWue4J2auxWpP7DcSpL+59T5i379ibV112eai3oLpwF9dSjH09VMROhXulOjzxuUq7IjPOMINW+vfXCXKXJxAx/o2nRATW/kHqDSqSctvRVxOIraFO1R/llZflpOeYz7yGZkUk7SVYFpnPHY9rZ1Do1u9gmrydrMQevYtL8dHGQKEP44PL1M7xNc6s8ud5nMZCLZ6cL2Tg8TMPKz6QVkbe2Yo1YCcD6qKHwTiBJ2UxFrBr3cBsIq0pxWqW6Ks89KW4/MLpHtv4IglM/G98ogS4lpJSrGVqLqf1KmRG+YYtDe1EK5icTd3SbocA4MA4Dtf6edPHpp6jj8qDFZrLX4OPbl09l9OJ0VTzLWd2iWZPdZzEKi+DmaohixI5ewFXeLIBXGl0acV8ihUzYeTqjlrSDIdG3nkqq84skq/BaMTr+DWmvi/0BOAFeYl+N7s6aeo7J8fCqlh7oYoi/i6VWoLVTXkfpAj6Tx8UkxTPsx2TzsOdwVGfQsiNVsWqyyRGFhg/tE1kyoZUpNeMf6azziLuZgTr2QQ+I2ceh9YbrOl31Sz3fm3L6BK8YzQuBrQ6hQdWQjJ5MKhczxLMtmqN5ZqlmPHiPDxe7fXCEPSOAg9mNVvLCsUuM0twTZac5NnzkEhU4yVZsW6bsTStJdWnl5HnhqqqWzxVRxI0Jl2aBOq0cktlaukrZRDCZ+uKW71BPfKaU8mf+S7VQWeGvPlhAyNpwofnB1Pa7HrVVtOFQ3kK/Jz2m4vINSGh2u9p4hwyeDJE/QqZtV1DXkjPHc39cXiLx5fKxGNn3YED0iSQdcl375DPPdv73UaOqi6AUdxfox5Ik1tt7kLBuVYeEXvbtE4fDgqzuBptlRpX1bIEdfCBaUe9pfllPZvntimTCi5ybqSZC3ROp7n3Csphhy/pWnkZHikSfTKZDEurCoMS7gZXXmrFQMPuFf25tbwwJ0h8oLbvUtJAst38c1/Ymyq4h/2M8WFOkF+PgNov2pWGPx9U3Q0caG0jj6hJiadkxw1yjSTmftSm2alCwsDDcP+pA6Y41FI7xyXM7P/+nZBP9U7LtBsuSznEzzxMJowU5SKwUfQuDa7oP3AWDx8CI6EGf+G9EdR/8e4NNwmS88HftXUFSsHRDsYp0JVFUfv1NoZldz9hSENZPntsggSnn6VJJBo/oXRz76X1vnmXKM1oYaIjzT5ga0A/5a+L2F0+nECaJBDNIjRlBE+PE3mDon20olt6yFfWXY6tsMFPAIn8OMnbDBu33A6c90iZGf6acKNBITbxkYcpYbCPH47lNrr3Kz/2+WfFshnV9qQjnk7SyfMnZuNw/ktIq5qaHJ5CZm6FnzMousE1RKgl71BwN13vnBdBhprQasAeapa8DnlOafT4Oh7njXbbWp3wxQvQbqI0oCDviO+qfxj//Gwe/5V2deYuOSTax15eFueb9pUzc4RURCQCN8p3lRjxT0/WqkWQzZEaiLKilBJVUBOUtipStHi15Uj8AeBW16391f3EmeQtjfBtoS1ARcSawGxmv+dsAT7rkbyPWmpTVAQ54Go0LRSQhkcOdkySJxxoAuI2y7qVCKRSqhmvG6nRiTOcesCNEeaJ8LEWxbYsOZ9YgbKyad7DgPMCxI+Gh9MMJ3/w3UEsDBBQAAgAIAFpnzkhwa966SwAAAGoAAAAbAAAAdW5pdmVyc2FsL3VuaXZlcnNhbC5wbmcueG1ss7GvyM1RKEstKs7Mz7NVMtQzULK34+WyKShKLctMLVeoAIoBBSFASaESyDVCcMszU0oybJXMzUwRYhmpmekZJbZKpuYmcEF9oJEAUEsBAgAAFAACAAgAaGPOSBUOrShkBAAABxEAAB0AAAAAAAAAAQAAAAAAAAAAAHVuaXZlcnNhbC9jb21tb25fbWVzc2FnZXMubG5nUEsBAgAAFAACAAgAaGPOSAh+CyMpAwAAhgwAACcAAAAAAAAAAQAAAAAAnwQAAHVuaXZlcnNhbC9mbGFzaF9wdWJsaXNoaW5nX3NldHRpbmdzLnhtbFBLAQIAABQAAgAIAGhjzkiQtduluAIAAFMKAAAhAAAAAAAAAAEAAAAAAA0IAAB1bml2ZXJzYWwvZmxhc2hfc2tpbl9zZXR0aW5ncy54bWxQSwECAAAUAAIACABoY85IKpYPZ/4CAACXCwAAJgAAAAAAAAABAAAAAAAECwAAdW5pdmVyc2FsL2h0bWxfcHVibGlzaGluZ19zZXR0aW5ncy54bWxQSwECAAAUAAIACABoY85IoU//tJkBAAAdBgAAHwAAAAAAAAABAAAAAABGDgAAdW5pdmVyc2FsL2h0bWxfc2tpbl9zZXR0aW5ncy5qc1BLAQIAABQAAgAIAFpnzkg9PC/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
  <p:tag name="ISPRING_PRESENTATION_TITLE" val="10079.pptx"/>
</p:tagLst>
</file>

<file path=ppt/theme/theme1.xml><?xml version="1.0" encoding="utf-8"?>
<a:theme xmlns:a="http://schemas.openxmlformats.org/drawingml/2006/main" name="Office 主题">
  <a:themeElements>
    <a:clrScheme name="DP01">
      <a:dk1>
        <a:srgbClr val="000000"/>
      </a:dk1>
      <a:lt1>
        <a:srgbClr val="FFFFFF"/>
      </a:lt1>
      <a:dk2>
        <a:srgbClr val="44546A"/>
      </a:dk2>
      <a:lt2>
        <a:srgbClr val="E7E6E6"/>
      </a:lt2>
      <a:accent1>
        <a:srgbClr val="548280"/>
      </a:accent1>
      <a:accent2>
        <a:srgbClr val="3F3F3F"/>
      </a:accent2>
      <a:accent3>
        <a:srgbClr val="7F7F7F"/>
      </a:accent3>
      <a:accent4>
        <a:srgbClr val="A5A5A5"/>
      </a:accent4>
      <a:accent5>
        <a:srgbClr val="D8D8D8"/>
      </a:accent5>
      <a:accent6>
        <a:srgbClr val="F2F2F2"/>
      </a:accent6>
      <a:hlink>
        <a:srgbClr val="FF0000"/>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07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3921</Words>
  <Application>Microsoft Office PowerPoint</Application>
  <PresentationFormat>自定义</PresentationFormat>
  <Paragraphs>187</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幻灯片 1</vt:lpstr>
      <vt:lpstr>幻灯片 2</vt:lpstr>
      <vt:lpstr>公司简介</vt:lpstr>
      <vt:lpstr>经营范围</vt:lpstr>
      <vt:lpstr>团队介绍</vt:lpstr>
      <vt:lpstr>企业愿景</vt:lpstr>
      <vt:lpstr>幻灯片 7</vt:lpstr>
      <vt:lpstr>展会计划表</vt:lpstr>
      <vt:lpstr>展会介绍之</vt:lpstr>
      <vt:lpstr>展会介绍之</vt:lpstr>
      <vt:lpstr>展会介绍之</vt:lpstr>
      <vt:lpstr>展会介绍之</vt:lpstr>
      <vt:lpstr>展会介绍之</vt:lpstr>
      <vt:lpstr>参展流程</vt:lpstr>
      <vt:lpstr>联系方式</vt:lpstr>
      <vt:lpstr>世协特征</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http:/www.ypppt.com</cp:keywords>
  <cp:lastModifiedBy/>
  <cp:revision>1</cp:revision>
  <dcterms:created xsi:type="dcterms:W3CDTF">2017-02-23T02:39:51Z</dcterms:created>
  <dcterms:modified xsi:type="dcterms:W3CDTF">2019-08-16T03:15:10Z</dcterms:modified>
</cp:coreProperties>
</file>